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sldIdLst>
    <p:sldId id="256" r:id="rId2"/>
    <p:sldId id="297" r:id="rId3"/>
    <p:sldId id="278" r:id="rId4"/>
    <p:sldId id="279" r:id="rId5"/>
    <p:sldId id="282" r:id="rId6"/>
    <p:sldId id="281" r:id="rId7"/>
    <p:sldId id="294" r:id="rId8"/>
    <p:sldId id="257" r:id="rId9"/>
    <p:sldId id="258" r:id="rId10"/>
    <p:sldId id="291" r:id="rId11"/>
    <p:sldId id="259" r:id="rId12"/>
    <p:sldId id="260" r:id="rId13"/>
    <p:sldId id="261" r:id="rId14"/>
    <p:sldId id="262" r:id="rId15"/>
    <p:sldId id="263" r:id="rId16"/>
    <p:sldId id="264" r:id="rId17"/>
    <p:sldId id="265" r:id="rId18"/>
    <p:sldId id="266" r:id="rId19"/>
    <p:sldId id="267" r:id="rId20"/>
    <p:sldId id="283" r:id="rId21"/>
    <p:sldId id="284" r:id="rId22"/>
    <p:sldId id="285" r:id="rId23"/>
    <p:sldId id="286" r:id="rId24"/>
    <p:sldId id="268" r:id="rId25"/>
    <p:sldId id="288" r:id="rId26"/>
    <p:sldId id="287" r:id="rId27"/>
    <p:sldId id="270" r:id="rId28"/>
    <p:sldId id="293" r:id="rId29"/>
    <p:sldId id="271" r:id="rId30"/>
    <p:sldId id="272" r:id="rId31"/>
    <p:sldId id="295" r:id="rId32"/>
    <p:sldId id="290" r:id="rId33"/>
    <p:sldId id="296" r:id="rId34"/>
    <p:sldId id="273" r:id="rId35"/>
    <p:sldId id="289" r:id="rId36"/>
    <p:sldId id="292"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954" y="-6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53B4C-12B9-47DA-A962-CA1994475D3A}" type="doc">
      <dgm:prSet loTypeId="urn:microsoft.com/office/officeart/2005/8/layout/cycle3" loCatId="cycle" qsTypeId="urn:microsoft.com/office/officeart/2005/8/quickstyle/simple1" qsCatId="simple" csTypeId="urn:microsoft.com/office/officeart/2005/8/colors/colorful1#1" csCatId="colorful" phldr="1"/>
      <dgm:spPr/>
      <dgm:t>
        <a:bodyPr/>
        <a:lstStyle/>
        <a:p>
          <a:endParaRPr lang="tr-TR"/>
        </a:p>
      </dgm:t>
    </dgm:pt>
    <dgm:pt modelId="{67860532-9451-4F0B-926C-57BC052AF863}">
      <dgm:prSet phldrT="[Metin]" custT="1"/>
      <dgm:spPr/>
      <dgm:t>
        <a:bodyPr/>
        <a:lstStyle/>
        <a:p>
          <a:r>
            <a:rPr lang="tr-TR" sz="1050" b="1">
              <a:latin typeface="+mn-lt"/>
              <a:cs typeface="Aharoni" pitchFamily="2" charset="-79"/>
            </a:rPr>
            <a:t>DİSİPLİN</a:t>
          </a:r>
        </a:p>
      </dgm:t>
    </dgm:pt>
    <dgm:pt modelId="{C67971A9-A664-45D4-A8F6-6DDC49DAD3D2}" type="parTrans" cxnId="{4A8B73F6-39FD-4A06-BBE9-FC80C99F45E7}">
      <dgm:prSet/>
      <dgm:spPr/>
      <dgm:t>
        <a:bodyPr/>
        <a:lstStyle/>
        <a:p>
          <a:endParaRPr lang="tr-TR" sz="3600" b="1">
            <a:latin typeface="+mn-lt"/>
            <a:cs typeface="Aharoni" pitchFamily="2" charset="-79"/>
          </a:endParaRPr>
        </a:p>
      </dgm:t>
    </dgm:pt>
    <dgm:pt modelId="{272C09CE-6515-4F8A-AE31-F25B1D01ECC8}" type="sibTrans" cxnId="{4A8B73F6-39FD-4A06-BBE9-FC80C99F45E7}">
      <dgm:prSet custT="1"/>
      <dgm:spPr/>
      <dgm:t>
        <a:bodyPr/>
        <a:lstStyle/>
        <a:p>
          <a:endParaRPr lang="tr-TR" sz="1000" b="1">
            <a:latin typeface="+mn-lt"/>
            <a:cs typeface="Aharoni" pitchFamily="2" charset="-79"/>
          </a:endParaRPr>
        </a:p>
      </dgm:t>
    </dgm:pt>
    <dgm:pt modelId="{6939C360-DBF9-4B4F-ABE6-D1527B86B3C7}">
      <dgm:prSet phldrT="[Metin]" custT="1"/>
      <dgm:spPr/>
      <dgm:t>
        <a:bodyPr/>
        <a:lstStyle/>
        <a:p>
          <a:r>
            <a:rPr lang="tr-TR" sz="900" b="1">
              <a:latin typeface="+mn-lt"/>
              <a:cs typeface="Aharoni" pitchFamily="2" charset="-79"/>
            </a:rPr>
            <a:t>SORUMLULUK</a:t>
          </a:r>
        </a:p>
      </dgm:t>
    </dgm:pt>
    <dgm:pt modelId="{A4F80029-FE09-44D5-B9D6-8D2AA47E56D6}" type="parTrans" cxnId="{B73D1D6E-47DD-48BA-A6BF-8A83DF3985B3}">
      <dgm:prSet/>
      <dgm:spPr/>
      <dgm:t>
        <a:bodyPr/>
        <a:lstStyle/>
        <a:p>
          <a:endParaRPr lang="tr-TR" sz="3600" b="1">
            <a:latin typeface="+mn-lt"/>
            <a:cs typeface="Aharoni" pitchFamily="2" charset="-79"/>
          </a:endParaRPr>
        </a:p>
      </dgm:t>
    </dgm:pt>
    <dgm:pt modelId="{B9BF464E-3DBF-4A34-B95D-81F94FDAB9A3}" type="sibTrans" cxnId="{B73D1D6E-47DD-48BA-A6BF-8A83DF3985B3}">
      <dgm:prSet custT="1"/>
      <dgm:spPr/>
      <dgm:t>
        <a:bodyPr/>
        <a:lstStyle/>
        <a:p>
          <a:endParaRPr lang="tr-TR" sz="1000" b="1">
            <a:latin typeface="+mn-lt"/>
            <a:cs typeface="Aharoni" pitchFamily="2" charset="-79"/>
          </a:endParaRPr>
        </a:p>
      </dgm:t>
    </dgm:pt>
    <dgm:pt modelId="{DAA9DE76-D01A-4CBE-88EA-4C0C41561D90}">
      <dgm:prSet phldrT="[Metin]" custT="1"/>
      <dgm:spPr/>
      <dgm:t>
        <a:bodyPr/>
        <a:lstStyle/>
        <a:p>
          <a:r>
            <a:rPr lang="tr-TR" sz="1050" b="1">
              <a:latin typeface="+mn-lt"/>
              <a:cs typeface="Aharoni" pitchFamily="2" charset="-79"/>
            </a:rPr>
            <a:t>YARDIM</a:t>
          </a:r>
        </a:p>
        <a:p>
          <a:r>
            <a:rPr lang="tr-TR" sz="1050" b="1">
              <a:latin typeface="+mn-lt"/>
              <a:cs typeface="Aharoni" pitchFamily="2" charset="-79"/>
            </a:rPr>
            <a:t>SEVERLİK</a:t>
          </a:r>
        </a:p>
      </dgm:t>
    </dgm:pt>
    <dgm:pt modelId="{80D134BB-6458-41A4-A5CC-1BB9403A5628}" type="parTrans" cxnId="{28087841-1F72-4399-823D-B72353645C46}">
      <dgm:prSet/>
      <dgm:spPr/>
      <dgm:t>
        <a:bodyPr/>
        <a:lstStyle/>
        <a:p>
          <a:endParaRPr lang="tr-TR" sz="3600" b="1">
            <a:latin typeface="+mn-lt"/>
            <a:cs typeface="Aharoni" pitchFamily="2" charset="-79"/>
          </a:endParaRPr>
        </a:p>
      </dgm:t>
    </dgm:pt>
    <dgm:pt modelId="{47745A92-E2F8-4E0A-9585-A3FD340DADC9}" type="sibTrans" cxnId="{28087841-1F72-4399-823D-B72353645C46}">
      <dgm:prSet custT="1"/>
      <dgm:spPr/>
      <dgm:t>
        <a:bodyPr/>
        <a:lstStyle/>
        <a:p>
          <a:endParaRPr lang="tr-TR" sz="1000" b="1">
            <a:latin typeface="+mn-lt"/>
            <a:cs typeface="Aharoni" pitchFamily="2" charset="-79"/>
          </a:endParaRPr>
        </a:p>
      </dgm:t>
    </dgm:pt>
    <dgm:pt modelId="{1887E7D2-1BC4-4FBD-94A1-AFAB67557483}">
      <dgm:prSet phldrT="[Metin]" custT="1"/>
      <dgm:spPr/>
      <dgm:t>
        <a:bodyPr/>
        <a:lstStyle/>
        <a:p>
          <a:r>
            <a:rPr lang="tr-TR" sz="1050" b="1">
              <a:latin typeface="+mn-lt"/>
              <a:cs typeface="Aharoni" pitchFamily="2" charset="-79"/>
            </a:rPr>
            <a:t>TEMİZLİK</a:t>
          </a:r>
        </a:p>
      </dgm:t>
    </dgm:pt>
    <dgm:pt modelId="{63610913-13F4-4254-9F96-4960B5A2A60F}" type="parTrans" cxnId="{19AA73F1-07EE-49CF-975F-AC539C3822D4}">
      <dgm:prSet/>
      <dgm:spPr/>
      <dgm:t>
        <a:bodyPr/>
        <a:lstStyle/>
        <a:p>
          <a:endParaRPr lang="tr-TR" sz="3600" b="1">
            <a:latin typeface="+mn-lt"/>
            <a:cs typeface="Aharoni" pitchFamily="2" charset="-79"/>
          </a:endParaRPr>
        </a:p>
      </dgm:t>
    </dgm:pt>
    <dgm:pt modelId="{2EB5E22B-0FC7-4955-9941-4D0F7858F6FA}" type="sibTrans" cxnId="{19AA73F1-07EE-49CF-975F-AC539C3822D4}">
      <dgm:prSet custT="1"/>
      <dgm:spPr/>
      <dgm:t>
        <a:bodyPr/>
        <a:lstStyle/>
        <a:p>
          <a:endParaRPr lang="tr-TR" sz="1000" b="1">
            <a:latin typeface="+mn-lt"/>
            <a:cs typeface="Aharoni" pitchFamily="2" charset="-79"/>
          </a:endParaRPr>
        </a:p>
      </dgm:t>
    </dgm:pt>
    <dgm:pt modelId="{DDD131A2-5BF4-41BC-BD12-73A4E396CCCD}">
      <dgm:prSet phldrT="[Metin]" custT="1"/>
      <dgm:spPr/>
      <dgm:t>
        <a:bodyPr/>
        <a:lstStyle/>
        <a:p>
          <a:r>
            <a:rPr lang="tr-TR" sz="1050" b="1">
              <a:latin typeface="+mn-lt"/>
              <a:cs typeface="Aharoni" pitchFamily="2" charset="-79"/>
            </a:rPr>
            <a:t>DÜRÜSTLÜK</a:t>
          </a:r>
        </a:p>
      </dgm:t>
    </dgm:pt>
    <dgm:pt modelId="{A8F5B77E-4F65-481E-9CF7-F527DBD4B717}" type="parTrans" cxnId="{18635E6C-80C2-4FBC-95E3-BBFDAFFC8ACB}">
      <dgm:prSet/>
      <dgm:spPr/>
      <dgm:t>
        <a:bodyPr/>
        <a:lstStyle/>
        <a:p>
          <a:endParaRPr lang="tr-TR" sz="3600" b="1">
            <a:latin typeface="+mn-lt"/>
            <a:cs typeface="Aharoni" pitchFamily="2" charset="-79"/>
          </a:endParaRPr>
        </a:p>
      </dgm:t>
    </dgm:pt>
    <dgm:pt modelId="{2490E650-AE16-41F2-B9D8-D9DDA28FF363}" type="sibTrans" cxnId="{18635E6C-80C2-4FBC-95E3-BBFDAFFC8ACB}">
      <dgm:prSet custT="1"/>
      <dgm:spPr/>
      <dgm:t>
        <a:bodyPr/>
        <a:lstStyle/>
        <a:p>
          <a:endParaRPr lang="tr-TR" sz="1000" b="1">
            <a:latin typeface="+mn-lt"/>
            <a:cs typeface="Aharoni" pitchFamily="2" charset="-79"/>
          </a:endParaRPr>
        </a:p>
      </dgm:t>
    </dgm:pt>
    <dgm:pt modelId="{793EE49D-157F-4BA3-A220-2707B9C3341C}">
      <dgm:prSet custT="1"/>
      <dgm:spPr/>
      <dgm:t>
        <a:bodyPr/>
        <a:lstStyle/>
        <a:p>
          <a:r>
            <a:rPr lang="tr-TR" sz="1050" b="1">
              <a:latin typeface="+mn-lt"/>
              <a:cs typeface="Aharoni" pitchFamily="2" charset="-79"/>
            </a:rPr>
            <a:t>SEVGİ</a:t>
          </a:r>
        </a:p>
      </dgm:t>
    </dgm:pt>
    <dgm:pt modelId="{8888996C-C418-4FAE-845F-3FA1B52C81E8}" type="parTrans" cxnId="{A140FC67-5CC9-4C66-8380-20789D10BB52}">
      <dgm:prSet/>
      <dgm:spPr/>
      <dgm:t>
        <a:bodyPr/>
        <a:lstStyle/>
        <a:p>
          <a:endParaRPr lang="tr-TR" sz="3600" b="1">
            <a:latin typeface="+mn-lt"/>
            <a:cs typeface="Aharoni" pitchFamily="2" charset="-79"/>
          </a:endParaRPr>
        </a:p>
      </dgm:t>
    </dgm:pt>
    <dgm:pt modelId="{4F1C03A9-1FD0-4547-BFF1-F4E3BD430B6D}" type="sibTrans" cxnId="{A140FC67-5CC9-4C66-8380-20789D10BB52}">
      <dgm:prSet custT="1"/>
      <dgm:spPr/>
      <dgm:t>
        <a:bodyPr/>
        <a:lstStyle/>
        <a:p>
          <a:endParaRPr lang="tr-TR" sz="1000" b="1">
            <a:latin typeface="+mn-lt"/>
            <a:cs typeface="Aharoni" pitchFamily="2" charset="-79"/>
          </a:endParaRPr>
        </a:p>
      </dgm:t>
    </dgm:pt>
    <dgm:pt modelId="{CD975C6D-C199-4D2B-A790-4F209A184121}">
      <dgm:prSet custT="1"/>
      <dgm:spPr/>
      <dgm:t>
        <a:bodyPr/>
        <a:lstStyle/>
        <a:p>
          <a:r>
            <a:rPr lang="tr-TR" sz="1050" b="1">
              <a:latin typeface="+mn-lt"/>
              <a:cs typeface="Aharoni" pitchFamily="2" charset="-79"/>
            </a:rPr>
            <a:t>SAYGI</a:t>
          </a:r>
        </a:p>
      </dgm:t>
    </dgm:pt>
    <dgm:pt modelId="{46206D03-8F2E-4A20-B43F-9A157F47DD0D}" type="parTrans" cxnId="{6372DBA4-A5D0-4EFE-A4E3-A879A62ABCBB}">
      <dgm:prSet/>
      <dgm:spPr/>
      <dgm:t>
        <a:bodyPr/>
        <a:lstStyle/>
        <a:p>
          <a:endParaRPr lang="tr-TR" sz="3600" b="1">
            <a:latin typeface="+mn-lt"/>
            <a:cs typeface="Aharoni" pitchFamily="2" charset="-79"/>
          </a:endParaRPr>
        </a:p>
      </dgm:t>
    </dgm:pt>
    <dgm:pt modelId="{E8D227A2-1B21-488C-B2A8-A0EB7D9701FB}" type="sibTrans" cxnId="{6372DBA4-A5D0-4EFE-A4E3-A879A62ABCBB}">
      <dgm:prSet custT="1"/>
      <dgm:spPr/>
      <dgm:t>
        <a:bodyPr/>
        <a:lstStyle/>
        <a:p>
          <a:endParaRPr lang="tr-TR" sz="1000" b="1">
            <a:latin typeface="+mn-lt"/>
            <a:cs typeface="Aharoni" pitchFamily="2" charset="-79"/>
          </a:endParaRPr>
        </a:p>
      </dgm:t>
    </dgm:pt>
    <dgm:pt modelId="{5513D15D-0702-479F-A918-7172C07DEE2C}">
      <dgm:prSet custT="1"/>
      <dgm:spPr/>
      <dgm:t>
        <a:bodyPr/>
        <a:lstStyle/>
        <a:p>
          <a:r>
            <a:rPr lang="tr-TR" sz="1050" b="1">
              <a:latin typeface="+mn-lt"/>
              <a:cs typeface="Aharoni" pitchFamily="2" charset="-79"/>
            </a:rPr>
            <a:t>HOŞGÖRÜ</a:t>
          </a:r>
        </a:p>
      </dgm:t>
    </dgm:pt>
    <dgm:pt modelId="{E7521835-694A-4A13-BBE5-D3271E076120}" type="parTrans" cxnId="{4B63171E-79EC-4A89-8FBC-71B272AE010F}">
      <dgm:prSet/>
      <dgm:spPr/>
      <dgm:t>
        <a:bodyPr/>
        <a:lstStyle/>
        <a:p>
          <a:endParaRPr lang="tr-TR" sz="3600" b="1">
            <a:latin typeface="+mn-lt"/>
            <a:cs typeface="Aharoni" pitchFamily="2" charset="-79"/>
          </a:endParaRPr>
        </a:p>
      </dgm:t>
    </dgm:pt>
    <dgm:pt modelId="{28D518D0-B2E8-4804-BB11-F1D7DCA59D97}" type="sibTrans" cxnId="{4B63171E-79EC-4A89-8FBC-71B272AE010F}">
      <dgm:prSet custT="1"/>
      <dgm:spPr/>
      <dgm:t>
        <a:bodyPr/>
        <a:lstStyle/>
        <a:p>
          <a:endParaRPr lang="tr-TR" sz="1000" b="1">
            <a:latin typeface="+mn-lt"/>
            <a:cs typeface="Aharoni" pitchFamily="2" charset="-79"/>
          </a:endParaRPr>
        </a:p>
      </dgm:t>
    </dgm:pt>
    <dgm:pt modelId="{41D8D28F-8E21-4964-BE05-80E13C231F3F}">
      <dgm:prSet custT="1"/>
      <dgm:spPr/>
      <dgm:t>
        <a:bodyPr/>
        <a:lstStyle/>
        <a:p>
          <a:r>
            <a:rPr lang="tr-TR" sz="1050" b="1">
              <a:latin typeface="+mn-lt"/>
              <a:cs typeface="Aharoni" pitchFamily="2" charset="-79"/>
            </a:rPr>
            <a:t>HİLM</a:t>
          </a:r>
        </a:p>
      </dgm:t>
    </dgm:pt>
    <dgm:pt modelId="{3046928A-753B-42CE-9F66-162B909D094D}" type="parTrans" cxnId="{C2825258-8EF1-4B6A-8756-3CE8775E9570}">
      <dgm:prSet/>
      <dgm:spPr/>
      <dgm:t>
        <a:bodyPr/>
        <a:lstStyle/>
        <a:p>
          <a:endParaRPr lang="tr-TR" sz="3600" b="1">
            <a:latin typeface="+mn-lt"/>
            <a:cs typeface="Aharoni" pitchFamily="2" charset="-79"/>
          </a:endParaRPr>
        </a:p>
      </dgm:t>
    </dgm:pt>
    <dgm:pt modelId="{D28EC2A1-A81D-49B1-99EF-06ACBA78B3FB}" type="sibTrans" cxnId="{C2825258-8EF1-4B6A-8756-3CE8775E9570}">
      <dgm:prSet custT="1"/>
      <dgm:spPr/>
      <dgm:t>
        <a:bodyPr/>
        <a:lstStyle/>
        <a:p>
          <a:endParaRPr lang="tr-TR" sz="1000" b="1">
            <a:latin typeface="+mn-lt"/>
            <a:cs typeface="Aharoni" pitchFamily="2" charset="-79"/>
          </a:endParaRPr>
        </a:p>
      </dgm:t>
    </dgm:pt>
    <dgm:pt modelId="{006148A1-AFC8-456C-B5F2-4481B21D7BAD}">
      <dgm:prSet custT="1"/>
      <dgm:spPr/>
      <dgm:t>
        <a:bodyPr/>
        <a:lstStyle/>
        <a:p>
          <a:r>
            <a:rPr lang="tr-TR" sz="1050" b="1">
              <a:latin typeface="+mn-lt"/>
              <a:cs typeface="Aharoni" pitchFamily="2" charset="-79"/>
            </a:rPr>
            <a:t>ADALET</a:t>
          </a:r>
        </a:p>
      </dgm:t>
    </dgm:pt>
    <dgm:pt modelId="{4CAA0FBC-A659-4C7B-8E11-B38BAE19E5C1}" type="parTrans" cxnId="{3B3CB681-BB84-409D-B356-2DC68440B9CC}">
      <dgm:prSet/>
      <dgm:spPr/>
      <dgm:t>
        <a:bodyPr/>
        <a:lstStyle/>
        <a:p>
          <a:endParaRPr lang="tr-TR" sz="3600" b="1">
            <a:latin typeface="+mn-lt"/>
            <a:cs typeface="Aharoni" pitchFamily="2" charset="-79"/>
          </a:endParaRPr>
        </a:p>
      </dgm:t>
    </dgm:pt>
    <dgm:pt modelId="{87EA2A8A-1941-4346-B7BD-2EA79B7DBAA2}" type="sibTrans" cxnId="{3B3CB681-BB84-409D-B356-2DC68440B9CC}">
      <dgm:prSet custT="1"/>
      <dgm:spPr/>
      <dgm:t>
        <a:bodyPr/>
        <a:lstStyle/>
        <a:p>
          <a:endParaRPr lang="tr-TR" sz="1000" b="1">
            <a:latin typeface="+mn-lt"/>
            <a:cs typeface="Aharoni" pitchFamily="2" charset="-79"/>
          </a:endParaRPr>
        </a:p>
      </dgm:t>
    </dgm:pt>
    <dgm:pt modelId="{EF7AE944-5E6B-4C21-B078-0B0ADEFA802A}">
      <dgm:prSet custT="1"/>
      <dgm:spPr/>
      <dgm:t>
        <a:bodyPr/>
        <a:lstStyle/>
        <a:p>
          <a:r>
            <a:rPr lang="tr-TR" sz="1050" b="1">
              <a:latin typeface="+mn-lt"/>
              <a:cs typeface="Aharoni" pitchFamily="2" charset="-79"/>
            </a:rPr>
            <a:t>SADAKAT</a:t>
          </a:r>
        </a:p>
      </dgm:t>
    </dgm:pt>
    <dgm:pt modelId="{56B9F5CE-69FE-40AC-A853-F80DCD69D5E0}" type="parTrans" cxnId="{D88BABB7-E901-4E73-B06B-1CBD826437A3}">
      <dgm:prSet/>
      <dgm:spPr/>
      <dgm:t>
        <a:bodyPr/>
        <a:lstStyle/>
        <a:p>
          <a:endParaRPr lang="tr-TR" sz="3600" b="1">
            <a:latin typeface="+mn-lt"/>
            <a:cs typeface="Aharoni" pitchFamily="2" charset="-79"/>
          </a:endParaRPr>
        </a:p>
      </dgm:t>
    </dgm:pt>
    <dgm:pt modelId="{F8856F2B-627D-426E-AB68-11563BF39BAE}" type="sibTrans" cxnId="{D88BABB7-E901-4E73-B06B-1CBD826437A3}">
      <dgm:prSet custT="1"/>
      <dgm:spPr/>
      <dgm:t>
        <a:bodyPr/>
        <a:lstStyle/>
        <a:p>
          <a:endParaRPr lang="tr-TR" sz="1000" b="1">
            <a:latin typeface="+mn-lt"/>
            <a:cs typeface="Aharoni" pitchFamily="2" charset="-79"/>
          </a:endParaRPr>
        </a:p>
      </dgm:t>
    </dgm:pt>
    <dgm:pt modelId="{66E2BADF-D726-4807-91C1-351EF6DBEDE8}">
      <dgm:prSet custT="1"/>
      <dgm:spPr/>
      <dgm:t>
        <a:bodyPr/>
        <a:lstStyle/>
        <a:p>
          <a:r>
            <a:rPr lang="tr-TR" sz="1050" b="1" dirty="0">
              <a:latin typeface="+mn-lt"/>
              <a:cs typeface="Aharoni" pitchFamily="2" charset="-79"/>
            </a:rPr>
            <a:t>ALÇAK</a:t>
          </a:r>
        </a:p>
        <a:p>
          <a:r>
            <a:rPr lang="tr-TR" sz="1050" b="1" dirty="0">
              <a:latin typeface="+mn-lt"/>
              <a:cs typeface="Aharoni" pitchFamily="2" charset="-79"/>
            </a:rPr>
            <a:t>GÖNÜLLÜLÜK</a:t>
          </a:r>
        </a:p>
      </dgm:t>
    </dgm:pt>
    <dgm:pt modelId="{950F16F0-B517-40A2-91A0-A7EBC2C50A68}" type="parTrans" cxnId="{9DA257D8-A350-4EB8-83A0-6FABB8AD224A}">
      <dgm:prSet/>
      <dgm:spPr/>
      <dgm:t>
        <a:bodyPr/>
        <a:lstStyle/>
        <a:p>
          <a:endParaRPr lang="tr-TR" sz="3600" b="1">
            <a:latin typeface="+mn-lt"/>
            <a:cs typeface="Aharoni" pitchFamily="2" charset="-79"/>
          </a:endParaRPr>
        </a:p>
      </dgm:t>
    </dgm:pt>
    <dgm:pt modelId="{387F1DB8-4018-4D91-AE29-C1DEE2861919}" type="sibTrans" cxnId="{9DA257D8-A350-4EB8-83A0-6FABB8AD224A}">
      <dgm:prSet custT="1"/>
      <dgm:spPr/>
      <dgm:t>
        <a:bodyPr/>
        <a:lstStyle/>
        <a:p>
          <a:endParaRPr lang="tr-TR" sz="1000" b="1">
            <a:latin typeface="+mn-lt"/>
            <a:cs typeface="Aharoni" pitchFamily="2" charset="-79"/>
          </a:endParaRPr>
        </a:p>
      </dgm:t>
    </dgm:pt>
    <dgm:pt modelId="{64CE25BF-FF7A-4A72-8E6E-ED4344D37B97}">
      <dgm:prSet custT="1"/>
      <dgm:spPr/>
      <dgm:t>
        <a:bodyPr/>
        <a:lstStyle/>
        <a:p>
          <a:r>
            <a:rPr lang="tr-TR" sz="900" b="1" dirty="0">
              <a:latin typeface="+mn-lt"/>
              <a:cs typeface="Aharoni" pitchFamily="2" charset="-79"/>
            </a:rPr>
            <a:t>GİRİŞİMCİLİK</a:t>
          </a:r>
        </a:p>
      </dgm:t>
    </dgm:pt>
    <dgm:pt modelId="{922EAFD1-B8DC-4CB8-A33D-C68ECE665F91}" type="parTrans" cxnId="{46175ADC-E34B-44F8-A25C-E64E2D8F5391}">
      <dgm:prSet/>
      <dgm:spPr/>
      <dgm:t>
        <a:bodyPr/>
        <a:lstStyle/>
        <a:p>
          <a:endParaRPr lang="tr-TR" sz="3600" b="1">
            <a:latin typeface="+mn-lt"/>
            <a:cs typeface="Aharoni" pitchFamily="2" charset="-79"/>
          </a:endParaRPr>
        </a:p>
      </dgm:t>
    </dgm:pt>
    <dgm:pt modelId="{363EF6A2-A52D-4816-9753-5AC189CE6C6E}" type="sibTrans" cxnId="{46175ADC-E34B-44F8-A25C-E64E2D8F5391}">
      <dgm:prSet custT="1"/>
      <dgm:spPr/>
      <dgm:t>
        <a:bodyPr/>
        <a:lstStyle/>
        <a:p>
          <a:endParaRPr lang="tr-TR" sz="1000" b="1">
            <a:latin typeface="+mn-lt"/>
            <a:cs typeface="Aharoni" pitchFamily="2" charset="-79"/>
          </a:endParaRPr>
        </a:p>
      </dgm:t>
    </dgm:pt>
    <dgm:pt modelId="{CA07D76B-DBF1-47F9-A7C4-B41B16FFE2BF}">
      <dgm:prSet custT="1"/>
      <dgm:spPr/>
      <dgm:t>
        <a:bodyPr/>
        <a:lstStyle/>
        <a:p>
          <a:r>
            <a:rPr lang="tr-TR" sz="1050" b="1">
              <a:latin typeface="+mn-lt"/>
              <a:cs typeface="Aharoni" pitchFamily="2" charset="-79"/>
            </a:rPr>
            <a:t>CESARET</a:t>
          </a:r>
        </a:p>
      </dgm:t>
    </dgm:pt>
    <dgm:pt modelId="{1B5659CD-C7A7-4029-9254-85D79AC0461D}" type="parTrans" cxnId="{37E4DAE2-3EEC-4473-9943-74C0B261EB84}">
      <dgm:prSet/>
      <dgm:spPr/>
      <dgm:t>
        <a:bodyPr/>
        <a:lstStyle/>
        <a:p>
          <a:endParaRPr lang="tr-TR" sz="3600" b="1">
            <a:latin typeface="+mn-lt"/>
            <a:cs typeface="Aharoni" pitchFamily="2" charset="-79"/>
          </a:endParaRPr>
        </a:p>
      </dgm:t>
    </dgm:pt>
    <dgm:pt modelId="{4F84B7C2-6CB9-4F1D-940E-CCED8C9841D8}" type="sibTrans" cxnId="{37E4DAE2-3EEC-4473-9943-74C0B261EB84}">
      <dgm:prSet custT="1"/>
      <dgm:spPr/>
      <dgm:t>
        <a:bodyPr/>
        <a:lstStyle/>
        <a:p>
          <a:endParaRPr lang="tr-TR" sz="1000" b="1">
            <a:latin typeface="+mn-lt"/>
            <a:cs typeface="Aharoni" pitchFamily="2" charset="-79"/>
          </a:endParaRPr>
        </a:p>
      </dgm:t>
    </dgm:pt>
    <dgm:pt modelId="{C2EB75C3-97E2-476D-9B5C-C956675B9DCB}">
      <dgm:prSet custT="1"/>
      <dgm:spPr/>
      <dgm:t>
        <a:bodyPr/>
        <a:lstStyle/>
        <a:p>
          <a:r>
            <a:rPr lang="tr-TR" sz="1050" b="1">
              <a:latin typeface="+mn-lt"/>
              <a:cs typeface="Aharoni" pitchFamily="2" charset="-79"/>
            </a:rPr>
            <a:t>HAYÂ</a:t>
          </a:r>
        </a:p>
        <a:p>
          <a:r>
            <a:rPr lang="tr-TR" sz="1050" b="1">
              <a:latin typeface="+mn-lt"/>
              <a:cs typeface="Aharoni" pitchFamily="2" charset="-79"/>
            </a:rPr>
            <a:t>İFFET</a:t>
          </a:r>
        </a:p>
      </dgm:t>
    </dgm:pt>
    <dgm:pt modelId="{70FED1B8-63E8-4BBB-AC83-D548BA7EB82F}" type="parTrans" cxnId="{F1E447A7-AC5B-473E-A88A-FF34238FEB7F}">
      <dgm:prSet/>
      <dgm:spPr/>
      <dgm:t>
        <a:bodyPr/>
        <a:lstStyle/>
        <a:p>
          <a:endParaRPr lang="tr-TR" sz="3600" b="1">
            <a:latin typeface="+mn-lt"/>
            <a:cs typeface="Aharoni" pitchFamily="2" charset="-79"/>
          </a:endParaRPr>
        </a:p>
      </dgm:t>
    </dgm:pt>
    <dgm:pt modelId="{E5EDC62B-1A6C-467A-97C4-66E5B77B7517}" type="sibTrans" cxnId="{F1E447A7-AC5B-473E-A88A-FF34238FEB7F}">
      <dgm:prSet custT="1"/>
      <dgm:spPr/>
      <dgm:t>
        <a:bodyPr/>
        <a:lstStyle/>
        <a:p>
          <a:endParaRPr lang="tr-TR" sz="1000" b="1">
            <a:latin typeface="+mn-lt"/>
            <a:cs typeface="Aharoni" pitchFamily="2" charset="-79"/>
          </a:endParaRPr>
        </a:p>
      </dgm:t>
    </dgm:pt>
    <dgm:pt modelId="{D2AD2A18-78D4-4849-89DB-86B42F378A7C}">
      <dgm:prSet custT="1"/>
      <dgm:spPr/>
      <dgm:t>
        <a:bodyPr/>
        <a:lstStyle/>
        <a:p>
          <a:r>
            <a:rPr lang="tr-TR" sz="1050" b="1">
              <a:latin typeface="+mn-lt"/>
              <a:cs typeface="Aharoni" pitchFamily="2" charset="-79"/>
            </a:rPr>
            <a:t>ŞEFKAT MERHAMET</a:t>
          </a:r>
        </a:p>
      </dgm:t>
    </dgm:pt>
    <dgm:pt modelId="{DCD5DE27-D3CF-4A71-9DCB-BDC855E20F74}" type="parTrans" cxnId="{F7F8BCAC-9E40-4292-9445-E7C86F449727}">
      <dgm:prSet/>
      <dgm:spPr/>
      <dgm:t>
        <a:bodyPr/>
        <a:lstStyle/>
        <a:p>
          <a:endParaRPr lang="tr-TR" sz="3600" b="1">
            <a:latin typeface="+mn-lt"/>
            <a:cs typeface="Aharoni" pitchFamily="2" charset="-79"/>
          </a:endParaRPr>
        </a:p>
      </dgm:t>
    </dgm:pt>
    <dgm:pt modelId="{2415758B-A70C-4AFF-912F-F09DF3880054}" type="sibTrans" cxnId="{F7F8BCAC-9E40-4292-9445-E7C86F449727}">
      <dgm:prSet custT="1"/>
      <dgm:spPr/>
      <dgm:t>
        <a:bodyPr/>
        <a:lstStyle/>
        <a:p>
          <a:endParaRPr lang="tr-TR" sz="1000" b="1">
            <a:latin typeface="+mn-lt"/>
            <a:cs typeface="Aharoni" pitchFamily="2" charset="-79"/>
          </a:endParaRPr>
        </a:p>
      </dgm:t>
    </dgm:pt>
    <dgm:pt modelId="{B5C22000-7E1D-4C92-AB9C-C56364C3BA89}" type="pres">
      <dgm:prSet presAssocID="{27B53B4C-12B9-47DA-A962-CA1994475D3A}" presName="Name0" presStyleCnt="0">
        <dgm:presLayoutVars>
          <dgm:dir/>
          <dgm:resizeHandles val="exact"/>
        </dgm:presLayoutVars>
      </dgm:prSet>
      <dgm:spPr/>
      <dgm:t>
        <a:bodyPr/>
        <a:lstStyle/>
        <a:p>
          <a:endParaRPr lang="tr-TR"/>
        </a:p>
      </dgm:t>
    </dgm:pt>
    <dgm:pt modelId="{CDE1482E-8FC7-41AA-A3D2-2A789A8EFC3C}" type="pres">
      <dgm:prSet presAssocID="{27B53B4C-12B9-47DA-A962-CA1994475D3A}" presName="cycle" presStyleCnt="0"/>
      <dgm:spPr/>
    </dgm:pt>
    <dgm:pt modelId="{FACF07BE-CCE6-4E84-A1AB-DBC9CFC86114}" type="pres">
      <dgm:prSet presAssocID="{67860532-9451-4F0B-926C-57BC052AF863}" presName="nodeFirstNode" presStyleLbl="node1" presStyleIdx="0" presStyleCnt="16">
        <dgm:presLayoutVars>
          <dgm:bulletEnabled val="1"/>
        </dgm:presLayoutVars>
      </dgm:prSet>
      <dgm:spPr/>
      <dgm:t>
        <a:bodyPr/>
        <a:lstStyle/>
        <a:p>
          <a:endParaRPr lang="tr-TR"/>
        </a:p>
      </dgm:t>
    </dgm:pt>
    <dgm:pt modelId="{B90F3B4A-4766-4183-94B8-923DF79FE345}" type="pres">
      <dgm:prSet presAssocID="{272C09CE-6515-4F8A-AE31-F25B1D01ECC8}" presName="sibTransFirstNode" presStyleLbl="bgShp" presStyleIdx="0" presStyleCnt="1"/>
      <dgm:spPr/>
      <dgm:t>
        <a:bodyPr/>
        <a:lstStyle/>
        <a:p>
          <a:endParaRPr lang="tr-TR"/>
        </a:p>
      </dgm:t>
    </dgm:pt>
    <dgm:pt modelId="{20506F11-66C5-4AD7-8066-33792F405BB9}" type="pres">
      <dgm:prSet presAssocID="{EF7AE944-5E6B-4C21-B078-0B0ADEFA802A}" presName="nodeFollowingNodes" presStyleLbl="node1" presStyleIdx="1" presStyleCnt="16">
        <dgm:presLayoutVars>
          <dgm:bulletEnabled val="1"/>
        </dgm:presLayoutVars>
      </dgm:prSet>
      <dgm:spPr/>
      <dgm:t>
        <a:bodyPr/>
        <a:lstStyle/>
        <a:p>
          <a:endParaRPr lang="tr-TR"/>
        </a:p>
      </dgm:t>
    </dgm:pt>
    <dgm:pt modelId="{BEEA7A49-104B-41B9-8C47-E67543FA79F0}" type="pres">
      <dgm:prSet presAssocID="{006148A1-AFC8-456C-B5F2-4481B21D7BAD}" presName="nodeFollowingNodes" presStyleLbl="node1" presStyleIdx="2" presStyleCnt="16">
        <dgm:presLayoutVars>
          <dgm:bulletEnabled val="1"/>
        </dgm:presLayoutVars>
      </dgm:prSet>
      <dgm:spPr/>
      <dgm:t>
        <a:bodyPr/>
        <a:lstStyle/>
        <a:p>
          <a:endParaRPr lang="tr-TR"/>
        </a:p>
      </dgm:t>
    </dgm:pt>
    <dgm:pt modelId="{FF63C524-116A-436C-A765-A3289F7A7B7A}" type="pres">
      <dgm:prSet presAssocID="{41D8D28F-8E21-4964-BE05-80E13C231F3F}" presName="nodeFollowingNodes" presStyleLbl="node1" presStyleIdx="3" presStyleCnt="16">
        <dgm:presLayoutVars>
          <dgm:bulletEnabled val="1"/>
        </dgm:presLayoutVars>
      </dgm:prSet>
      <dgm:spPr/>
      <dgm:t>
        <a:bodyPr/>
        <a:lstStyle/>
        <a:p>
          <a:endParaRPr lang="tr-TR"/>
        </a:p>
      </dgm:t>
    </dgm:pt>
    <dgm:pt modelId="{66CB30A1-C027-4952-800A-C5A3BDD4E375}" type="pres">
      <dgm:prSet presAssocID="{5513D15D-0702-479F-A918-7172C07DEE2C}" presName="nodeFollowingNodes" presStyleLbl="node1" presStyleIdx="4" presStyleCnt="16">
        <dgm:presLayoutVars>
          <dgm:bulletEnabled val="1"/>
        </dgm:presLayoutVars>
      </dgm:prSet>
      <dgm:spPr/>
      <dgm:t>
        <a:bodyPr/>
        <a:lstStyle/>
        <a:p>
          <a:endParaRPr lang="tr-TR"/>
        </a:p>
      </dgm:t>
    </dgm:pt>
    <dgm:pt modelId="{E95422D1-D9D8-49E8-8C5D-B902462AEC01}" type="pres">
      <dgm:prSet presAssocID="{64CE25BF-FF7A-4A72-8E6E-ED4344D37B97}" presName="nodeFollowingNodes" presStyleLbl="node1" presStyleIdx="5" presStyleCnt="16">
        <dgm:presLayoutVars>
          <dgm:bulletEnabled val="1"/>
        </dgm:presLayoutVars>
      </dgm:prSet>
      <dgm:spPr/>
      <dgm:t>
        <a:bodyPr/>
        <a:lstStyle/>
        <a:p>
          <a:endParaRPr lang="tr-TR"/>
        </a:p>
      </dgm:t>
    </dgm:pt>
    <dgm:pt modelId="{DF9E75B0-A060-4EEE-A50B-AB227D785DBE}" type="pres">
      <dgm:prSet presAssocID="{CD975C6D-C199-4D2B-A790-4F209A184121}" presName="nodeFollowingNodes" presStyleLbl="node1" presStyleIdx="6" presStyleCnt="16">
        <dgm:presLayoutVars>
          <dgm:bulletEnabled val="1"/>
        </dgm:presLayoutVars>
      </dgm:prSet>
      <dgm:spPr/>
      <dgm:t>
        <a:bodyPr/>
        <a:lstStyle/>
        <a:p>
          <a:endParaRPr lang="tr-TR"/>
        </a:p>
      </dgm:t>
    </dgm:pt>
    <dgm:pt modelId="{D3FCCD90-0C61-4A5A-B6E4-BECE8830D776}" type="pres">
      <dgm:prSet presAssocID="{793EE49D-157F-4BA3-A220-2707B9C3341C}" presName="nodeFollowingNodes" presStyleLbl="node1" presStyleIdx="7" presStyleCnt="16">
        <dgm:presLayoutVars>
          <dgm:bulletEnabled val="1"/>
        </dgm:presLayoutVars>
      </dgm:prSet>
      <dgm:spPr/>
      <dgm:t>
        <a:bodyPr/>
        <a:lstStyle/>
        <a:p>
          <a:endParaRPr lang="tr-TR"/>
        </a:p>
      </dgm:t>
    </dgm:pt>
    <dgm:pt modelId="{34FE7923-7214-4F14-8851-A0C268B57C6F}" type="pres">
      <dgm:prSet presAssocID="{6939C360-DBF9-4B4F-ABE6-D1527B86B3C7}" presName="nodeFollowingNodes" presStyleLbl="node1" presStyleIdx="8" presStyleCnt="16">
        <dgm:presLayoutVars>
          <dgm:bulletEnabled val="1"/>
        </dgm:presLayoutVars>
      </dgm:prSet>
      <dgm:spPr/>
      <dgm:t>
        <a:bodyPr/>
        <a:lstStyle/>
        <a:p>
          <a:endParaRPr lang="tr-TR"/>
        </a:p>
      </dgm:t>
    </dgm:pt>
    <dgm:pt modelId="{FCDFB058-A5B3-481A-9874-010DDD282D71}" type="pres">
      <dgm:prSet presAssocID="{DAA9DE76-D01A-4CBE-88EA-4C0C41561D90}" presName="nodeFollowingNodes" presStyleLbl="node1" presStyleIdx="9" presStyleCnt="16">
        <dgm:presLayoutVars>
          <dgm:bulletEnabled val="1"/>
        </dgm:presLayoutVars>
      </dgm:prSet>
      <dgm:spPr/>
      <dgm:t>
        <a:bodyPr/>
        <a:lstStyle/>
        <a:p>
          <a:endParaRPr lang="tr-TR"/>
        </a:p>
      </dgm:t>
    </dgm:pt>
    <dgm:pt modelId="{CA17A496-9812-439D-8316-4D1F8FE0C08F}" type="pres">
      <dgm:prSet presAssocID="{1887E7D2-1BC4-4FBD-94A1-AFAB67557483}" presName="nodeFollowingNodes" presStyleLbl="node1" presStyleIdx="10" presStyleCnt="16">
        <dgm:presLayoutVars>
          <dgm:bulletEnabled val="1"/>
        </dgm:presLayoutVars>
      </dgm:prSet>
      <dgm:spPr/>
      <dgm:t>
        <a:bodyPr/>
        <a:lstStyle/>
        <a:p>
          <a:endParaRPr lang="tr-TR"/>
        </a:p>
      </dgm:t>
    </dgm:pt>
    <dgm:pt modelId="{DC4D8E7D-09ED-4010-A5C8-8EBD6C5A25D0}" type="pres">
      <dgm:prSet presAssocID="{D2AD2A18-78D4-4849-89DB-86B42F378A7C}" presName="nodeFollowingNodes" presStyleLbl="node1" presStyleIdx="11" presStyleCnt="16">
        <dgm:presLayoutVars>
          <dgm:bulletEnabled val="1"/>
        </dgm:presLayoutVars>
      </dgm:prSet>
      <dgm:spPr/>
      <dgm:t>
        <a:bodyPr/>
        <a:lstStyle/>
        <a:p>
          <a:endParaRPr lang="tr-TR"/>
        </a:p>
      </dgm:t>
    </dgm:pt>
    <dgm:pt modelId="{163FCE05-AC5C-4C1B-8071-8BA86A3ABAA0}" type="pres">
      <dgm:prSet presAssocID="{C2EB75C3-97E2-476D-9B5C-C956675B9DCB}" presName="nodeFollowingNodes" presStyleLbl="node1" presStyleIdx="12" presStyleCnt="16">
        <dgm:presLayoutVars>
          <dgm:bulletEnabled val="1"/>
        </dgm:presLayoutVars>
      </dgm:prSet>
      <dgm:spPr/>
      <dgm:t>
        <a:bodyPr/>
        <a:lstStyle/>
        <a:p>
          <a:endParaRPr lang="tr-TR"/>
        </a:p>
      </dgm:t>
    </dgm:pt>
    <dgm:pt modelId="{B6743AAF-00A7-44AD-8685-C4A94B28D827}" type="pres">
      <dgm:prSet presAssocID="{CA07D76B-DBF1-47F9-A7C4-B41B16FFE2BF}" presName="nodeFollowingNodes" presStyleLbl="node1" presStyleIdx="13" presStyleCnt="16">
        <dgm:presLayoutVars>
          <dgm:bulletEnabled val="1"/>
        </dgm:presLayoutVars>
      </dgm:prSet>
      <dgm:spPr/>
      <dgm:t>
        <a:bodyPr/>
        <a:lstStyle/>
        <a:p>
          <a:endParaRPr lang="tr-TR"/>
        </a:p>
      </dgm:t>
    </dgm:pt>
    <dgm:pt modelId="{D3BA7E17-98CE-4FB9-B9ED-0323D892375D}" type="pres">
      <dgm:prSet presAssocID="{66E2BADF-D726-4807-91C1-351EF6DBEDE8}" presName="nodeFollowingNodes" presStyleLbl="node1" presStyleIdx="14" presStyleCnt="16" custScaleX="115641">
        <dgm:presLayoutVars>
          <dgm:bulletEnabled val="1"/>
        </dgm:presLayoutVars>
      </dgm:prSet>
      <dgm:spPr/>
      <dgm:t>
        <a:bodyPr/>
        <a:lstStyle/>
        <a:p>
          <a:endParaRPr lang="tr-TR"/>
        </a:p>
      </dgm:t>
    </dgm:pt>
    <dgm:pt modelId="{9F66F723-75D1-40DF-8EF8-C3135D0D0B84}" type="pres">
      <dgm:prSet presAssocID="{DDD131A2-5BF4-41BC-BD12-73A4E396CCCD}" presName="nodeFollowingNodes" presStyleLbl="node1" presStyleIdx="15" presStyleCnt="16">
        <dgm:presLayoutVars>
          <dgm:bulletEnabled val="1"/>
        </dgm:presLayoutVars>
      </dgm:prSet>
      <dgm:spPr/>
      <dgm:t>
        <a:bodyPr/>
        <a:lstStyle/>
        <a:p>
          <a:endParaRPr lang="tr-TR"/>
        </a:p>
      </dgm:t>
    </dgm:pt>
  </dgm:ptLst>
  <dgm:cxnLst>
    <dgm:cxn modelId="{37C275D6-D7C3-4B95-9EB8-E588A736091E}" type="presOf" srcId="{41D8D28F-8E21-4964-BE05-80E13C231F3F}" destId="{FF63C524-116A-436C-A765-A3289F7A7B7A}" srcOrd="0" destOrd="0" presId="urn:microsoft.com/office/officeart/2005/8/layout/cycle3"/>
    <dgm:cxn modelId="{DC61AD23-E439-4CA3-9176-A573047CF75B}" type="presOf" srcId="{CD975C6D-C199-4D2B-A790-4F209A184121}" destId="{DF9E75B0-A060-4EEE-A50B-AB227D785DBE}" srcOrd="0" destOrd="0" presId="urn:microsoft.com/office/officeart/2005/8/layout/cycle3"/>
    <dgm:cxn modelId="{2DBE3BBA-049A-47DB-8EA4-7512B7E2A573}" type="presOf" srcId="{6939C360-DBF9-4B4F-ABE6-D1527B86B3C7}" destId="{34FE7923-7214-4F14-8851-A0C268B57C6F}" srcOrd="0" destOrd="0" presId="urn:microsoft.com/office/officeart/2005/8/layout/cycle3"/>
    <dgm:cxn modelId="{9244CE13-B3D6-41DF-A39F-6E412281130C}" type="presOf" srcId="{1887E7D2-1BC4-4FBD-94A1-AFAB67557483}" destId="{CA17A496-9812-439D-8316-4D1F8FE0C08F}" srcOrd="0" destOrd="0" presId="urn:microsoft.com/office/officeart/2005/8/layout/cycle3"/>
    <dgm:cxn modelId="{BDCC035F-3136-4A75-8A9E-84010E5851E8}" type="presOf" srcId="{64CE25BF-FF7A-4A72-8E6E-ED4344D37B97}" destId="{E95422D1-D9D8-49E8-8C5D-B902462AEC01}" srcOrd="0" destOrd="0" presId="urn:microsoft.com/office/officeart/2005/8/layout/cycle3"/>
    <dgm:cxn modelId="{B73D1D6E-47DD-48BA-A6BF-8A83DF3985B3}" srcId="{27B53B4C-12B9-47DA-A962-CA1994475D3A}" destId="{6939C360-DBF9-4B4F-ABE6-D1527B86B3C7}" srcOrd="8" destOrd="0" parTransId="{A4F80029-FE09-44D5-B9D6-8D2AA47E56D6}" sibTransId="{B9BF464E-3DBF-4A34-B95D-81F94FDAB9A3}"/>
    <dgm:cxn modelId="{7D705E68-59E1-494B-BA56-D28667927CCF}" type="presOf" srcId="{DDD131A2-5BF4-41BC-BD12-73A4E396CCCD}" destId="{9F66F723-75D1-40DF-8EF8-C3135D0D0B84}" srcOrd="0" destOrd="0" presId="urn:microsoft.com/office/officeart/2005/8/layout/cycle3"/>
    <dgm:cxn modelId="{18635E6C-80C2-4FBC-95E3-BBFDAFFC8ACB}" srcId="{27B53B4C-12B9-47DA-A962-CA1994475D3A}" destId="{DDD131A2-5BF4-41BC-BD12-73A4E396CCCD}" srcOrd="15" destOrd="0" parTransId="{A8F5B77E-4F65-481E-9CF7-F527DBD4B717}" sibTransId="{2490E650-AE16-41F2-B9D8-D9DDA28FF363}"/>
    <dgm:cxn modelId="{A140FC67-5CC9-4C66-8380-20789D10BB52}" srcId="{27B53B4C-12B9-47DA-A962-CA1994475D3A}" destId="{793EE49D-157F-4BA3-A220-2707B9C3341C}" srcOrd="7" destOrd="0" parTransId="{8888996C-C418-4FAE-845F-3FA1B52C81E8}" sibTransId="{4F1C03A9-1FD0-4547-BFF1-F4E3BD430B6D}"/>
    <dgm:cxn modelId="{E9B84C0F-C92E-4320-A2F1-DE81D55F71BC}" type="presOf" srcId="{006148A1-AFC8-456C-B5F2-4481B21D7BAD}" destId="{BEEA7A49-104B-41B9-8C47-E67543FA79F0}" srcOrd="0" destOrd="0" presId="urn:microsoft.com/office/officeart/2005/8/layout/cycle3"/>
    <dgm:cxn modelId="{BA98E4CE-9EF8-40C1-A874-1D95B3216484}" type="presOf" srcId="{D2AD2A18-78D4-4849-89DB-86B42F378A7C}" destId="{DC4D8E7D-09ED-4010-A5C8-8EBD6C5A25D0}" srcOrd="0" destOrd="0" presId="urn:microsoft.com/office/officeart/2005/8/layout/cycle3"/>
    <dgm:cxn modelId="{4A8B73F6-39FD-4A06-BBE9-FC80C99F45E7}" srcId="{27B53B4C-12B9-47DA-A962-CA1994475D3A}" destId="{67860532-9451-4F0B-926C-57BC052AF863}" srcOrd="0" destOrd="0" parTransId="{C67971A9-A664-45D4-A8F6-6DDC49DAD3D2}" sibTransId="{272C09CE-6515-4F8A-AE31-F25B1D01ECC8}"/>
    <dgm:cxn modelId="{D88BABB7-E901-4E73-B06B-1CBD826437A3}" srcId="{27B53B4C-12B9-47DA-A962-CA1994475D3A}" destId="{EF7AE944-5E6B-4C21-B078-0B0ADEFA802A}" srcOrd="1" destOrd="0" parTransId="{56B9F5CE-69FE-40AC-A853-F80DCD69D5E0}" sibTransId="{F8856F2B-627D-426E-AB68-11563BF39BAE}"/>
    <dgm:cxn modelId="{405BF662-73E4-40B2-B122-252C23D005FA}" type="presOf" srcId="{66E2BADF-D726-4807-91C1-351EF6DBEDE8}" destId="{D3BA7E17-98CE-4FB9-B9ED-0323D892375D}" srcOrd="0" destOrd="0" presId="urn:microsoft.com/office/officeart/2005/8/layout/cycle3"/>
    <dgm:cxn modelId="{B3058A6A-92E3-4ED5-8D5E-8C45E2A19F68}" type="presOf" srcId="{27B53B4C-12B9-47DA-A962-CA1994475D3A}" destId="{B5C22000-7E1D-4C92-AB9C-C56364C3BA89}" srcOrd="0" destOrd="0" presId="urn:microsoft.com/office/officeart/2005/8/layout/cycle3"/>
    <dgm:cxn modelId="{8BD91A04-F476-4E10-83EF-C81908A7CC04}" type="presOf" srcId="{793EE49D-157F-4BA3-A220-2707B9C3341C}" destId="{D3FCCD90-0C61-4A5A-B6E4-BECE8830D776}" srcOrd="0" destOrd="0" presId="urn:microsoft.com/office/officeart/2005/8/layout/cycle3"/>
    <dgm:cxn modelId="{F7F8BCAC-9E40-4292-9445-E7C86F449727}" srcId="{27B53B4C-12B9-47DA-A962-CA1994475D3A}" destId="{D2AD2A18-78D4-4849-89DB-86B42F378A7C}" srcOrd="11" destOrd="0" parTransId="{DCD5DE27-D3CF-4A71-9DCB-BDC855E20F74}" sibTransId="{2415758B-A70C-4AFF-912F-F09DF3880054}"/>
    <dgm:cxn modelId="{F97B09B0-C331-48F2-B9AD-061B955980F9}" type="presOf" srcId="{67860532-9451-4F0B-926C-57BC052AF863}" destId="{FACF07BE-CCE6-4E84-A1AB-DBC9CFC86114}" srcOrd="0" destOrd="0" presId="urn:microsoft.com/office/officeart/2005/8/layout/cycle3"/>
    <dgm:cxn modelId="{2FD44F1C-3BD1-442C-AAA0-5B1D0D711D52}" type="presOf" srcId="{DAA9DE76-D01A-4CBE-88EA-4C0C41561D90}" destId="{FCDFB058-A5B3-481A-9874-010DDD282D71}" srcOrd="0" destOrd="0" presId="urn:microsoft.com/office/officeart/2005/8/layout/cycle3"/>
    <dgm:cxn modelId="{28087841-1F72-4399-823D-B72353645C46}" srcId="{27B53B4C-12B9-47DA-A962-CA1994475D3A}" destId="{DAA9DE76-D01A-4CBE-88EA-4C0C41561D90}" srcOrd="9" destOrd="0" parTransId="{80D134BB-6458-41A4-A5CC-1BB9403A5628}" sibTransId="{47745A92-E2F8-4E0A-9585-A3FD340DADC9}"/>
    <dgm:cxn modelId="{77032E1F-7FE9-49E3-AB3E-AF5567B731DE}" type="presOf" srcId="{C2EB75C3-97E2-476D-9B5C-C956675B9DCB}" destId="{163FCE05-AC5C-4C1B-8071-8BA86A3ABAA0}" srcOrd="0" destOrd="0" presId="urn:microsoft.com/office/officeart/2005/8/layout/cycle3"/>
    <dgm:cxn modelId="{6372DBA4-A5D0-4EFE-A4E3-A879A62ABCBB}" srcId="{27B53B4C-12B9-47DA-A962-CA1994475D3A}" destId="{CD975C6D-C199-4D2B-A790-4F209A184121}" srcOrd="6" destOrd="0" parTransId="{46206D03-8F2E-4A20-B43F-9A157F47DD0D}" sibTransId="{E8D227A2-1B21-488C-B2A8-A0EB7D9701FB}"/>
    <dgm:cxn modelId="{19AA73F1-07EE-49CF-975F-AC539C3822D4}" srcId="{27B53B4C-12B9-47DA-A962-CA1994475D3A}" destId="{1887E7D2-1BC4-4FBD-94A1-AFAB67557483}" srcOrd="10" destOrd="0" parTransId="{63610913-13F4-4254-9F96-4960B5A2A60F}" sibTransId="{2EB5E22B-0FC7-4955-9941-4D0F7858F6FA}"/>
    <dgm:cxn modelId="{9FBF7892-7BF0-406A-BE38-33E2105BC338}" type="presOf" srcId="{CA07D76B-DBF1-47F9-A7C4-B41B16FFE2BF}" destId="{B6743AAF-00A7-44AD-8685-C4A94B28D827}" srcOrd="0" destOrd="0" presId="urn:microsoft.com/office/officeart/2005/8/layout/cycle3"/>
    <dgm:cxn modelId="{46175ADC-E34B-44F8-A25C-E64E2D8F5391}" srcId="{27B53B4C-12B9-47DA-A962-CA1994475D3A}" destId="{64CE25BF-FF7A-4A72-8E6E-ED4344D37B97}" srcOrd="5" destOrd="0" parTransId="{922EAFD1-B8DC-4CB8-A33D-C68ECE665F91}" sibTransId="{363EF6A2-A52D-4816-9753-5AC189CE6C6E}"/>
    <dgm:cxn modelId="{37E4DAE2-3EEC-4473-9943-74C0B261EB84}" srcId="{27B53B4C-12B9-47DA-A962-CA1994475D3A}" destId="{CA07D76B-DBF1-47F9-A7C4-B41B16FFE2BF}" srcOrd="13" destOrd="0" parTransId="{1B5659CD-C7A7-4029-9254-85D79AC0461D}" sibTransId="{4F84B7C2-6CB9-4F1D-940E-CCED8C9841D8}"/>
    <dgm:cxn modelId="{19704964-EEB1-490E-A504-E7A50870345C}" type="presOf" srcId="{EF7AE944-5E6B-4C21-B078-0B0ADEFA802A}" destId="{20506F11-66C5-4AD7-8066-33792F405BB9}" srcOrd="0" destOrd="0" presId="urn:microsoft.com/office/officeart/2005/8/layout/cycle3"/>
    <dgm:cxn modelId="{3B3CB681-BB84-409D-B356-2DC68440B9CC}" srcId="{27B53B4C-12B9-47DA-A962-CA1994475D3A}" destId="{006148A1-AFC8-456C-B5F2-4481B21D7BAD}" srcOrd="2" destOrd="0" parTransId="{4CAA0FBC-A659-4C7B-8E11-B38BAE19E5C1}" sibTransId="{87EA2A8A-1941-4346-B7BD-2EA79B7DBAA2}"/>
    <dgm:cxn modelId="{B8836F7B-20FD-4ECF-BC40-B94D7B918997}" type="presOf" srcId="{272C09CE-6515-4F8A-AE31-F25B1D01ECC8}" destId="{B90F3B4A-4766-4183-94B8-923DF79FE345}" srcOrd="0" destOrd="0" presId="urn:microsoft.com/office/officeart/2005/8/layout/cycle3"/>
    <dgm:cxn modelId="{4B63171E-79EC-4A89-8FBC-71B272AE010F}" srcId="{27B53B4C-12B9-47DA-A962-CA1994475D3A}" destId="{5513D15D-0702-479F-A918-7172C07DEE2C}" srcOrd="4" destOrd="0" parTransId="{E7521835-694A-4A13-BBE5-D3271E076120}" sibTransId="{28D518D0-B2E8-4804-BB11-F1D7DCA59D97}"/>
    <dgm:cxn modelId="{9DA257D8-A350-4EB8-83A0-6FABB8AD224A}" srcId="{27B53B4C-12B9-47DA-A962-CA1994475D3A}" destId="{66E2BADF-D726-4807-91C1-351EF6DBEDE8}" srcOrd="14" destOrd="0" parTransId="{950F16F0-B517-40A2-91A0-A7EBC2C50A68}" sibTransId="{387F1DB8-4018-4D91-AE29-C1DEE2861919}"/>
    <dgm:cxn modelId="{F1E447A7-AC5B-473E-A88A-FF34238FEB7F}" srcId="{27B53B4C-12B9-47DA-A962-CA1994475D3A}" destId="{C2EB75C3-97E2-476D-9B5C-C956675B9DCB}" srcOrd="12" destOrd="0" parTransId="{70FED1B8-63E8-4BBB-AC83-D548BA7EB82F}" sibTransId="{E5EDC62B-1A6C-467A-97C4-66E5B77B7517}"/>
    <dgm:cxn modelId="{C2825258-8EF1-4B6A-8756-3CE8775E9570}" srcId="{27B53B4C-12B9-47DA-A962-CA1994475D3A}" destId="{41D8D28F-8E21-4964-BE05-80E13C231F3F}" srcOrd="3" destOrd="0" parTransId="{3046928A-753B-42CE-9F66-162B909D094D}" sibTransId="{D28EC2A1-A81D-49B1-99EF-06ACBA78B3FB}"/>
    <dgm:cxn modelId="{26FF066B-93C2-471B-80C8-16D8F68FFFA1}" type="presOf" srcId="{5513D15D-0702-479F-A918-7172C07DEE2C}" destId="{66CB30A1-C027-4952-800A-C5A3BDD4E375}" srcOrd="0" destOrd="0" presId="urn:microsoft.com/office/officeart/2005/8/layout/cycle3"/>
    <dgm:cxn modelId="{FA61BD0E-08D9-448E-99F2-FB4A81EE0EA6}" type="presParOf" srcId="{B5C22000-7E1D-4C92-AB9C-C56364C3BA89}" destId="{CDE1482E-8FC7-41AA-A3D2-2A789A8EFC3C}" srcOrd="0" destOrd="0" presId="urn:microsoft.com/office/officeart/2005/8/layout/cycle3"/>
    <dgm:cxn modelId="{78D79C57-E804-4F21-BE5A-B39AA497CC77}" type="presParOf" srcId="{CDE1482E-8FC7-41AA-A3D2-2A789A8EFC3C}" destId="{FACF07BE-CCE6-4E84-A1AB-DBC9CFC86114}" srcOrd="0" destOrd="0" presId="urn:microsoft.com/office/officeart/2005/8/layout/cycle3"/>
    <dgm:cxn modelId="{E3E93181-AC35-47D2-AD61-886A692E718A}" type="presParOf" srcId="{CDE1482E-8FC7-41AA-A3D2-2A789A8EFC3C}" destId="{B90F3B4A-4766-4183-94B8-923DF79FE345}" srcOrd="1" destOrd="0" presId="urn:microsoft.com/office/officeart/2005/8/layout/cycle3"/>
    <dgm:cxn modelId="{6DB51ECE-7919-4E8D-9143-3C0BAC0715AB}" type="presParOf" srcId="{CDE1482E-8FC7-41AA-A3D2-2A789A8EFC3C}" destId="{20506F11-66C5-4AD7-8066-33792F405BB9}" srcOrd="2" destOrd="0" presId="urn:microsoft.com/office/officeart/2005/8/layout/cycle3"/>
    <dgm:cxn modelId="{08A0D4C6-F7DE-4EF2-BC11-E868F69723E6}" type="presParOf" srcId="{CDE1482E-8FC7-41AA-A3D2-2A789A8EFC3C}" destId="{BEEA7A49-104B-41B9-8C47-E67543FA79F0}" srcOrd="3" destOrd="0" presId="urn:microsoft.com/office/officeart/2005/8/layout/cycle3"/>
    <dgm:cxn modelId="{193BDCB2-BDC5-456C-ADE7-D46EAF9DEB63}" type="presParOf" srcId="{CDE1482E-8FC7-41AA-A3D2-2A789A8EFC3C}" destId="{FF63C524-116A-436C-A765-A3289F7A7B7A}" srcOrd="4" destOrd="0" presId="urn:microsoft.com/office/officeart/2005/8/layout/cycle3"/>
    <dgm:cxn modelId="{4534A9AF-270F-43F0-AB84-9A232241580A}" type="presParOf" srcId="{CDE1482E-8FC7-41AA-A3D2-2A789A8EFC3C}" destId="{66CB30A1-C027-4952-800A-C5A3BDD4E375}" srcOrd="5" destOrd="0" presId="urn:microsoft.com/office/officeart/2005/8/layout/cycle3"/>
    <dgm:cxn modelId="{F71ADDD7-CC79-44CA-9281-3678650AF3D0}" type="presParOf" srcId="{CDE1482E-8FC7-41AA-A3D2-2A789A8EFC3C}" destId="{E95422D1-D9D8-49E8-8C5D-B902462AEC01}" srcOrd="6" destOrd="0" presId="urn:microsoft.com/office/officeart/2005/8/layout/cycle3"/>
    <dgm:cxn modelId="{44032F7A-0C3C-40D8-9DE5-09D0157C8080}" type="presParOf" srcId="{CDE1482E-8FC7-41AA-A3D2-2A789A8EFC3C}" destId="{DF9E75B0-A060-4EEE-A50B-AB227D785DBE}" srcOrd="7" destOrd="0" presId="urn:microsoft.com/office/officeart/2005/8/layout/cycle3"/>
    <dgm:cxn modelId="{7203138F-5081-43E3-A752-689A91828774}" type="presParOf" srcId="{CDE1482E-8FC7-41AA-A3D2-2A789A8EFC3C}" destId="{D3FCCD90-0C61-4A5A-B6E4-BECE8830D776}" srcOrd="8" destOrd="0" presId="urn:microsoft.com/office/officeart/2005/8/layout/cycle3"/>
    <dgm:cxn modelId="{4A61AB5C-5134-4269-A224-BD0C67DF4113}" type="presParOf" srcId="{CDE1482E-8FC7-41AA-A3D2-2A789A8EFC3C}" destId="{34FE7923-7214-4F14-8851-A0C268B57C6F}" srcOrd="9" destOrd="0" presId="urn:microsoft.com/office/officeart/2005/8/layout/cycle3"/>
    <dgm:cxn modelId="{192F0660-B7AB-46A9-ABF2-4A9107F164F8}" type="presParOf" srcId="{CDE1482E-8FC7-41AA-A3D2-2A789A8EFC3C}" destId="{FCDFB058-A5B3-481A-9874-010DDD282D71}" srcOrd="10" destOrd="0" presId="urn:microsoft.com/office/officeart/2005/8/layout/cycle3"/>
    <dgm:cxn modelId="{A8889553-9BF4-4CFB-AD62-714CE6139374}" type="presParOf" srcId="{CDE1482E-8FC7-41AA-A3D2-2A789A8EFC3C}" destId="{CA17A496-9812-439D-8316-4D1F8FE0C08F}" srcOrd="11" destOrd="0" presId="urn:microsoft.com/office/officeart/2005/8/layout/cycle3"/>
    <dgm:cxn modelId="{3018F8EF-9378-46EC-AF30-7648F48E35D9}" type="presParOf" srcId="{CDE1482E-8FC7-41AA-A3D2-2A789A8EFC3C}" destId="{DC4D8E7D-09ED-4010-A5C8-8EBD6C5A25D0}" srcOrd="12" destOrd="0" presId="urn:microsoft.com/office/officeart/2005/8/layout/cycle3"/>
    <dgm:cxn modelId="{50196BF9-59A7-4D6E-8962-F5411F6271EE}" type="presParOf" srcId="{CDE1482E-8FC7-41AA-A3D2-2A789A8EFC3C}" destId="{163FCE05-AC5C-4C1B-8071-8BA86A3ABAA0}" srcOrd="13" destOrd="0" presId="urn:microsoft.com/office/officeart/2005/8/layout/cycle3"/>
    <dgm:cxn modelId="{31397C21-EF2E-457A-8126-A5E1584A39A6}" type="presParOf" srcId="{CDE1482E-8FC7-41AA-A3D2-2A789A8EFC3C}" destId="{B6743AAF-00A7-44AD-8685-C4A94B28D827}" srcOrd="14" destOrd="0" presId="urn:microsoft.com/office/officeart/2005/8/layout/cycle3"/>
    <dgm:cxn modelId="{9C17561C-61F0-4E26-8E35-25458C75F2D2}" type="presParOf" srcId="{CDE1482E-8FC7-41AA-A3D2-2A789A8EFC3C}" destId="{D3BA7E17-98CE-4FB9-B9ED-0323D892375D}" srcOrd="15" destOrd="0" presId="urn:microsoft.com/office/officeart/2005/8/layout/cycle3"/>
    <dgm:cxn modelId="{670802E0-79AF-4C5D-A123-48D902BB661E}" type="presParOf" srcId="{CDE1482E-8FC7-41AA-A3D2-2A789A8EFC3C}" destId="{9F66F723-75D1-40DF-8EF8-C3135D0D0B84}" srcOrd="1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F3B4A-4766-4183-94B8-923DF79FE345}">
      <dsp:nvSpPr>
        <dsp:cNvPr id="0" name=""/>
        <dsp:cNvSpPr/>
      </dsp:nvSpPr>
      <dsp:spPr>
        <a:xfrm>
          <a:off x="1242029" y="-171679"/>
          <a:ext cx="7183816" cy="7183816"/>
        </a:xfrm>
        <a:prstGeom prst="circularArrow">
          <a:avLst>
            <a:gd name="adj1" fmla="val 5544"/>
            <a:gd name="adj2" fmla="val 330680"/>
            <a:gd name="adj3" fmla="val 15207190"/>
            <a:gd name="adj4" fmla="val 1656256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CF07BE-CCE6-4E84-A1AB-DBC9CFC86114}">
      <dsp:nvSpPr>
        <dsp:cNvPr id="0" name=""/>
        <dsp:cNvSpPr/>
      </dsp:nvSpPr>
      <dsp:spPr>
        <a:xfrm>
          <a:off x="4278671" y="5356"/>
          <a:ext cx="1110531" cy="5552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tr-TR" sz="1050" b="1" kern="1200">
              <a:latin typeface="+mn-lt"/>
              <a:cs typeface="Aharoni" pitchFamily="2" charset="-79"/>
            </a:rPr>
            <a:t>DİSİPLİN</a:t>
          </a:r>
        </a:p>
      </dsp:txBody>
      <dsp:txXfrm>
        <a:off x="4305777" y="32462"/>
        <a:ext cx="1056319" cy="501053"/>
      </dsp:txXfrm>
    </dsp:sp>
    <dsp:sp modelId="{20506F11-66C5-4AD7-8066-33792F405BB9}">
      <dsp:nvSpPr>
        <dsp:cNvPr id="0" name=""/>
        <dsp:cNvSpPr/>
      </dsp:nvSpPr>
      <dsp:spPr>
        <a:xfrm>
          <a:off x="5451007" y="238548"/>
          <a:ext cx="1110531" cy="5552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tr-TR" sz="1050" b="1" kern="1200">
              <a:latin typeface="+mn-lt"/>
              <a:cs typeface="Aharoni" pitchFamily="2" charset="-79"/>
            </a:rPr>
            <a:t>SADAKAT</a:t>
          </a:r>
        </a:p>
      </dsp:txBody>
      <dsp:txXfrm>
        <a:off x="5478113" y="265654"/>
        <a:ext cx="1056319" cy="501053"/>
      </dsp:txXfrm>
    </dsp:sp>
    <dsp:sp modelId="{BEEA7A49-104B-41B9-8C47-E67543FA79F0}">
      <dsp:nvSpPr>
        <dsp:cNvPr id="0" name=""/>
        <dsp:cNvSpPr/>
      </dsp:nvSpPr>
      <dsp:spPr>
        <a:xfrm>
          <a:off x="6444866" y="902623"/>
          <a:ext cx="1110531" cy="5552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tr-TR" sz="1050" b="1" kern="1200">
              <a:latin typeface="+mn-lt"/>
              <a:cs typeface="Aharoni" pitchFamily="2" charset="-79"/>
            </a:rPr>
            <a:t>ADALET</a:t>
          </a:r>
        </a:p>
      </dsp:txBody>
      <dsp:txXfrm>
        <a:off x="6471972" y="929729"/>
        <a:ext cx="1056319" cy="501053"/>
      </dsp:txXfrm>
    </dsp:sp>
    <dsp:sp modelId="{FF63C524-116A-436C-A765-A3289F7A7B7A}">
      <dsp:nvSpPr>
        <dsp:cNvPr id="0" name=""/>
        <dsp:cNvSpPr/>
      </dsp:nvSpPr>
      <dsp:spPr>
        <a:xfrm>
          <a:off x="7108940" y="1896481"/>
          <a:ext cx="1110531" cy="55526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tr-TR" sz="1050" b="1" kern="1200">
              <a:latin typeface="+mn-lt"/>
              <a:cs typeface="Aharoni" pitchFamily="2" charset="-79"/>
            </a:rPr>
            <a:t>HİLM</a:t>
          </a:r>
        </a:p>
      </dsp:txBody>
      <dsp:txXfrm>
        <a:off x="7136046" y="1923587"/>
        <a:ext cx="1056319" cy="501053"/>
      </dsp:txXfrm>
    </dsp:sp>
    <dsp:sp modelId="{66CB30A1-C027-4952-800A-C5A3BDD4E375}">
      <dsp:nvSpPr>
        <dsp:cNvPr id="0" name=""/>
        <dsp:cNvSpPr/>
      </dsp:nvSpPr>
      <dsp:spPr>
        <a:xfrm>
          <a:off x="7342133" y="3068817"/>
          <a:ext cx="1110531" cy="55526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tr-TR" sz="1050" b="1" kern="1200">
              <a:latin typeface="+mn-lt"/>
              <a:cs typeface="Aharoni" pitchFamily="2" charset="-79"/>
            </a:rPr>
            <a:t>HOŞGÖRÜ</a:t>
          </a:r>
        </a:p>
      </dsp:txBody>
      <dsp:txXfrm>
        <a:off x="7369239" y="3095923"/>
        <a:ext cx="1056319" cy="501053"/>
      </dsp:txXfrm>
    </dsp:sp>
    <dsp:sp modelId="{E95422D1-D9D8-49E8-8C5D-B902462AEC01}">
      <dsp:nvSpPr>
        <dsp:cNvPr id="0" name=""/>
        <dsp:cNvSpPr/>
      </dsp:nvSpPr>
      <dsp:spPr>
        <a:xfrm>
          <a:off x="7108940" y="4241153"/>
          <a:ext cx="1110531" cy="5552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latin typeface="+mn-lt"/>
              <a:cs typeface="Aharoni" pitchFamily="2" charset="-79"/>
            </a:rPr>
            <a:t>GİRİŞİMCİLİK</a:t>
          </a:r>
        </a:p>
      </dsp:txBody>
      <dsp:txXfrm>
        <a:off x="7136046" y="4268259"/>
        <a:ext cx="1056319" cy="501053"/>
      </dsp:txXfrm>
    </dsp:sp>
    <dsp:sp modelId="{DF9E75B0-A060-4EEE-A50B-AB227D785DBE}">
      <dsp:nvSpPr>
        <dsp:cNvPr id="0" name=""/>
        <dsp:cNvSpPr/>
      </dsp:nvSpPr>
      <dsp:spPr>
        <a:xfrm>
          <a:off x="6444866" y="5235011"/>
          <a:ext cx="1110531" cy="5552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tr-TR" sz="1050" b="1" kern="1200">
              <a:latin typeface="+mn-lt"/>
              <a:cs typeface="Aharoni" pitchFamily="2" charset="-79"/>
            </a:rPr>
            <a:t>SAYGI</a:t>
          </a:r>
        </a:p>
      </dsp:txBody>
      <dsp:txXfrm>
        <a:off x="6471972" y="5262117"/>
        <a:ext cx="1056319" cy="501053"/>
      </dsp:txXfrm>
    </dsp:sp>
    <dsp:sp modelId="{D3FCCD90-0C61-4A5A-B6E4-BECE8830D776}">
      <dsp:nvSpPr>
        <dsp:cNvPr id="0" name=""/>
        <dsp:cNvSpPr/>
      </dsp:nvSpPr>
      <dsp:spPr>
        <a:xfrm>
          <a:off x="5451007" y="5899086"/>
          <a:ext cx="1110531" cy="5552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tr-TR" sz="1050" b="1" kern="1200">
              <a:latin typeface="+mn-lt"/>
              <a:cs typeface="Aharoni" pitchFamily="2" charset="-79"/>
            </a:rPr>
            <a:t>SEVGİ</a:t>
          </a:r>
        </a:p>
      </dsp:txBody>
      <dsp:txXfrm>
        <a:off x="5478113" y="5926192"/>
        <a:ext cx="1056319" cy="501053"/>
      </dsp:txXfrm>
    </dsp:sp>
    <dsp:sp modelId="{34FE7923-7214-4F14-8851-A0C268B57C6F}">
      <dsp:nvSpPr>
        <dsp:cNvPr id="0" name=""/>
        <dsp:cNvSpPr/>
      </dsp:nvSpPr>
      <dsp:spPr>
        <a:xfrm>
          <a:off x="4278671" y="6132278"/>
          <a:ext cx="1110531" cy="55526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a:latin typeface="+mn-lt"/>
              <a:cs typeface="Aharoni" pitchFamily="2" charset="-79"/>
            </a:rPr>
            <a:t>SORUMLULUK</a:t>
          </a:r>
        </a:p>
      </dsp:txBody>
      <dsp:txXfrm>
        <a:off x="4305777" y="6159384"/>
        <a:ext cx="1056319" cy="501053"/>
      </dsp:txXfrm>
    </dsp:sp>
    <dsp:sp modelId="{FCDFB058-A5B3-481A-9874-010DDD282D71}">
      <dsp:nvSpPr>
        <dsp:cNvPr id="0" name=""/>
        <dsp:cNvSpPr/>
      </dsp:nvSpPr>
      <dsp:spPr>
        <a:xfrm>
          <a:off x="3106336" y="5899086"/>
          <a:ext cx="1110531" cy="55526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tr-TR" sz="1050" b="1" kern="1200">
              <a:latin typeface="+mn-lt"/>
              <a:cs typeface="Aharoni" pitchFamily="2" charset="-79"/>
            </a:rPr>
            <a:t>YARDIM</a:t>
          </a:r>
        </a:p>
        <a:p>
          <a:pPr lvl="0" algn="ctr" defTabSz="466725">
            <a:lnSpc>
              <a:spcPct val="90000"/>
            </a:lnSpc>
            <a:spcBef>
              <a:spcPct val="0"/>
            </a:spcBef>
            <a:spcAft>
              <a:spcPct val="35000"/>
            </a:spcAft>
          </a:pPr>
          <a:r>
            <a:rPr lang="tr-TR" sz="1050" b="1" kern="1200">
              <a:latin typeface="+mn-lt"/>
              <a:cs typeface="Aharoni" pitchFamily="2" charset="-79"/>
            </a:rPr>
            <a:t>SEVERLİK</a:t>
          </a:r>
        </a:p>
      </dsp:txBody>
      <dsp:txXfrm>
        <a:off x="3133442" y="5926192"/>
        <a:ext cx="1056319" cy="501053"/>
      </dsp:txXfrm>
    </dsp:sp>
    <dsp:sp modelId="{CA17A496-9812-439D-8316-4D1F8FE0C08F}">
      <dsp:nvSpPr>
        <dsp:cNvPr id="0" name=""/>
        <dsp:cNvSpPr/>
      </dsp:nvSpPr>
      <dsp:spPr>
        <a:xfrm>
          <a:off x="2112477" y="5235011"/>
          <a:ext cx="1110531" cy="5552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tr-TR" sz="1050" b="1" kern="1200">
              <a:latin typeface="+mn-lt"/>
              <a:cs typeface="Aharoni" pitchFamily="2" charset="-79"/>
            </a:rPr>
            <a:t>TEMİZLİK</a:t>
          </a:r>
        </a:p>
      </dsp:txBody>
      <dsp:txXfrm>
        <a:off x="2139583" y="5262117"/>
        <a:ext cx="1056319" cy="501053"/>
      </dsp:txXfrm>
    </dsp:sp>
    <dsp:sp modelId="{DC4D8E7D-09ED-4010-A5C8-8EBD6C5A25D0}">
      <dsp:nvSpPr>
        <dsp:cNvPr id="0" name=""/>
        <dsp:cNvSpPr/>
      </dsp:nvSpPr>
      <dsp:spPr>
        <a:xfrm>
          <a:off x="1448403" y="4241153"/>
          <a:ext cx="1110531" cy="5552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tr-TR" sz="1050" b="1" kern="1200">
              <a:latin typeface="+mn-lt"/>
              <a:cs typeface="Aharoni" pitchFamily="2" charset="-79"/>
            </a:rPr>
            <a:t>ŞEFKAT MERHAMET</a:t>
          </a:r>
        </a:p>
      </dsp:txBody>
      <dsp:txXfrm>
        <a:off x="1475509" y="4268259"/>
        <a:ext cx="1056319" cy="501053"/>
      </dsp:txXfrm>
    </dsp:sp>
    <dsp:sp modelId="{163FCE05-AC5C-4C1B-8071-8BA86A3ABAA0}">
      <dsp:nvSpPr>
        <dsp:cNvPr id="0" name=""/>
        <dsp:cNvSpPr/>
      </dsp:nvSpPr>
      <dsp:spPr>
        <a:xfrm>
          <a:off x="1215210" y="3068817"/>
          <a:ext cx="1110531" cy="5552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tr-TR" sz="1050" b="1" kern="1200">
              <a:latin typeface="+mn-lt"/>
              <a:cs typeface="Aharoni" pitchFamily="2" charset="-79"/>
            </a:rPr>
            <a:t>HAYÂ</a:t>
          </a:r>
        </a:p>
        <a:p>
          <a:pPr lvl="0" algn="ctr" defTabSz="466725">
            <a:lnSpc>
              <a:spcPct val="90000"/>
            </a:lnSpc>
            <a:spcBef>
              <a:spcPct val="0"/>
            </a:spcBef>
            <a:spcAft>
              <a:spcPct val="35000"/>
            </a:spcAft>
          </a:pPr>
          <a:r>
            <a:rPr lang="tr-TR" sz="1050" b="1" kern="1200">
              <a:latin typeface="+mn-lt"/>
              <a:cs typeface="Aharoni" pitchFamily="2" charset="-79"/>
            </a:rPr>
            <a:t>İFFET</a:t>
          </a:r>
        </a:p>
      </dsp:txBody>
      <dsp:txXfrm>
        <a:off x="1242316" y="3095923"/>
        <a:ext cx="1056319" cy="501053"/>
      </dsp:txXfrm>
    </dsp:sp>
    <dsp:sp modelId="{B6743AAF-00A7-44AD-8685-C4A94B28D827}">
      <dsp:nvSpPr>
        <dsp:cNvPr id="0" name=""/>
        <dsp:cNvSpPr/>
      </dsp:nvSpPr>
      <dsp:spPr>
        <a:xfrm>
          <a:off x="1448403" y="1896481"/>
          <a:ext cx="1110531" cy="55526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tr-TR" sz="1050" b="1" kern="1200">
              <a:latin typeface="+mn-lt"/>
              <a:cs typeface="Aharoni" pitchFamily="2" charset="-79"/>
            </a:rPr>
            <a:t>CESARET</a:t>
          </a:r>
        </a:p>
      </dsp:txBody>
      <dsp:txXfrm>
        <a:off x="1475509" y="1923587"/>
        <a:ext cx="1056319" cy="501053"/>
      </dsp:txXfrm>
    </dsp:sp>
    <dsp:sp modelId="{D3BA7E17-98CE-4FB9-B9ED-0323D892375D}">
      <dsp:nvSpPr>
        <dsp:cNvPr id="0" name=""/>
        <dsp:cNvSpPr/>
      </dsp:nvSpPr>
      <dsp:spPr>
        <a:xfrm>
          <a:off x="2025628" y="902623"/>
          <a:ext cx="1284229" cy="55526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tr-TR" sz="1050" b="1" kern="1200" dirty="0">
              <a:latin typeface="+mn-lt"/>
              <a:cs typeface="Aharoni" pitchFamily="2" charset="-79"/>
            </a:rPr>
            <a:t>ALÇAK</a:t>
          </a:r>
        </a:p>
        <a:p>
          <a:pPr lvl="0" algn="ctr" defTabSz="466725">
            <a:lnSpc>
              <a:spcPct val="90000"/>
            </a:lnSpc>
            <a:spcBef>
              <a:spcPct val="0"/>
            </a:spcBef>
            <a:spcAft>
              <a:spcPct val="35000"/>
            </a:spcAft>
          </a:pPr>
          <a:r>
            <a:rPr lang="tr-TR" sz="1050" b="1" kern="1200" dirty="0">
              <a:latin typeface="+mn-lt"/>
              <a:cs typeface="Aharoni" pitchFamily="2" charset="-79"/>
            </a:rPr>
            <a:t>GÖNÜLLÜLÜK</a:t>
          </a:r>
        </a:p>
      </dsp:txBody>
      <dsp:txXfrm>
        <a:off x="2052734" y="929729"/>
        <a:ext cx="1230017" cy="501053"/>
      </dsp:txXfrm>
    </dsp:sp>
    <dsp:sp modelId="{9F66F723-75D1-40DF-8EF8-C3135D0D0B84}">
      <dsp:nvSpPr>
        <dsp:cNvPr id="0" name=""/>
        <dsp:cNvSpPr/>
      </dsp:nvSpPr>
      <dsp:spPr>
        <a:xfrm>
          <a:off x="3106336" y="238548"/>
          <a:ext cx="1110531" cy="5552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tr-TR" sz="1050" b="1" kern="1200">
              <a:latin typeface="+mn-lt"/>
              <a:cs typeface="Aharoni" pitchFamily="2" charset="-79"/>
            </a:rPr>
            <a:t>DÜRÜSTLÜK</a:t>
          </a:r>
        </a:p>
      </dsp:txBody>
      <dsp:txXfrm>
        <a:off x="3133442" y="265654"/>
        <a:ext cx="1056319" cy="50105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55EE30-8A4B-41DE-96AE-75298B5FDA31}" type="datetimeFigureOut">
              <a:rPr lang="tr-TR" smtClean="0"/>
              <a:t>27.12.2017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62BE2-ED7F-4E08-8A3C-237538917172}" type="slidenum">
              <a:rPr lang="tr-TR" smtClean="0"/>
              <a:t>‹#›</a:t>
            </a:fld>
            <a:endParaRPr lang="tr-TR"/>
          </a:p>
        </p:txBody>
      </p:sp>
    </p:spTree>
    <p:extLst>
      <p:ext uri="{BB962C8B-B14F-4D97-AF65-F5344CB8AC3E}">
        <p14:creationId xmlns:p14="http://schemas.microsoft.com/office/powerpoint/2010/main" val="2627032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mtClean="0"/>
              <a:t>www.bulentsenver.com</a:t>
            </a:r>
          </a:p>
        </p:txBody>
      </p:sp>
      <p:sp>
        <p:nvSpPr>
          <p:cNvPr id="46083"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mtClean="0"/>
              <a:t>www.bulentsenver.com</a:t>
            </a:r>
          </a:p>
        </p:txBody>
      </p:sp>
      <p:sp>
        <p:nvSpPr>
          <p:cNvPr id="4608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tr-TR" smtClean="0"/>
              <a:t>bs@bulentsenver.com</a:t>
            </a:r>
          </a:p>
        </p:txBody>
      </p:sp>
      <p:sp>
        <p:nvSpPr>
          <p:cNvPr id="460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0B8FC9-34BE-4515-9126-5A47E0581B75}" type="slidenum">
              <a:rPr lang="en-US" altLang="tr-TR" smtClean="0"/>
              <a:pPr eaLnBrk="1" hangingPunct="1"/>
              <a:t>5</a:t>
            </a:fld>
            <a:endParaRPr lang="en-US" altLang="tr-TR" smtClean="0"/>
          </a:p>
        </p:txBody>
      </p:sp>
      <p:sp>
        <p:nvSpPr>
          <p:cNvPr id="46086" name="Rectangle 2"/>
          <p:cNvSpPr>
            <a:spLocks noGrp="1" noRot="1" noChangeAspect="1" noChangeArrowheads="1" noTextEdit="1"/>
          </p:cNvSpPr>
          <p:nvPr>
            <p:ph type="sldImg"/>
          </p:nvPr>
        </p:nvSpPr>
        <p:spPr bwMode="auto">
          <a:xfrm>
            <a:off x="1155700" y="682625"/>
            <a:ext cx="4548188" cy="3411538"/>
          </a:xfrm>
          <a:solidFill>
            <a:srgbClr val="FFFFFF"/>
          </a:solidFill>
          <a:ln>
            <a:solidFill>
              <a:srgbClr val="000000"/>
            </a:solidFill>
            <a:miter lim="800000"/>
            <a:headEnd/>
            <a:tailEnd/>
          </a:ln>
        </p:spPr>
      </p:sp>
      <p:sp>
        <p:nvSpPr>
          <p:cNvPr id="46087" name="Rectangle 3"/>
          <p:cNvSpPr>
            <a:spLocks noGrp="1" noChangeArrowheads="1"/>
          </p:cNvSpPr>
          <p:nvPr>
            <p:ph type="body" idx="1"/>
          </p:nvPr>
        </p:nvSpPr>
        <p:spPr bwMode="auto">
          <a:xfrm>
            <a:off x="914400" y="4321175"/>
            <a:ext cx="5029200" cy="4170363"/>
          </a:xfrm>
          <a:solidFill>
            <a:srgbClr val="FFFFFF"/>
          </a:solidFill>
          <a:ln>
            <a:solidFill>
              <a:srgbClr val="000000"/>
            </a:solidFill>
            <a:miter lim="800000"/>
            <a:headEnd/>
            <a:tailEnd/>
          </a:ln>
        </p:spPr>
        <p:txBody>
          <a:bodyPr wrap="square" lIns="89666" tIns="44833" rIns="89666" bIns="44833" numCol="1" anchor="t" anchorCtr="0" compatLnSpc="1">
            <a:prstTxWarp prst="textNoShape">
              <a:avLst/>
            </a:prstTxWarp>
          </a:bodyPr>
          <a:lstStyle/>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r>
              <a:rPr lang="tr-TR" altLang="tr-TR" sz="1400" smtClean="0"/>
              <a:t>What does the “Compass” show? </a:t>
            </a:r>
          </a:p>
          <a:p>
            <a:pPr eaLnBrk="1" hangingPunct="1">
              <a:spcBef>
                <a:spcPct val="0"/>
              </a:spcBef>
            </a:pPr>
            <a:r>
              <a:rPr lang="tr-TR" altLang="tr-TR" sz="1400" smtClean="0"/>
              <a:t>It shows the north, south, east and west.</a:t>
            </a:r>
          </a:p>
          <a:p>
            <a:pPr eaLnBrk="1" hangingPunct="1">
              <a:spcBef>
                <a:spcPct val="0"/>
              </a:spcBef>
            </a:pPr>
            <a:r>
              <a:rPr lang="tr-TR" altLang="tr-TR" sz="1400" smtClean="0"/>
              <a:t>Why do people need the “Copmass”?</a:t>
            </a:r>
          </a:p>
          <a:p>
            <a:pPr eaLnBrk="1" hangingPunct="1">
              <a:spcBef>
                <a:spcPct val="0"/>
              </a:spcBef>
            </a:pPr>
            <a:r>
              <a:rPr lang="tr-TR" altLang="tr-TR" sz="1400" smtClean="0"/>
              <a:t>To find their way to reach to their targets, to arrive to their designed destination.</a:t>
            </a:r>
          </a:p>
          <a:p>
            <a:pPr eaLnBrk="1" hangingPunct="1">
              <a:spcBef>
                <a:spcPct val="0"/>
              </a:spcBef>
            </a:pPr>
            <a:r>
              <a:rPr lang="tr-TR" altLang="tr-TR" sz="1400" smtClean="0"/>
              <a:t>What does  the “Ethical Compass” show?</a:t>
            </a:r>
          </a:p>
          <a:p>
            <a:pPr eaLnBrk="1" hangingPunct="1">
              <a:spcBef>
                <a:spcPct val="0"/>
              </a:spcBef>
            </a:pPr>
            <a:r>
              <a:rPr lang="tr-TR" altLang="tr-TR" sz="1400" smtClean="0"/>
              <a:t>It shows the rights and wrongs, the good and the bad.</a:t>
            </a:r>
          </a:p>
          <a:p>
            <a:pPr eaLnBrk="1" hangingPunct="1">
              <a:spcBef>
                <a:spcPct val="0"/>
              </a:spcBef>
            </a:pPr>
            <a:r>
              <a:rPr lang="tr-TR" altLang="tr-TR" sz="1400" smtClean="0"/>
              <a:t>What is good and bad is judged by our “Values”.</a:t>
            </a:r>
          </a:p>
          <a:p>
            <a:pPr eaLnBrk="1" hangingPunct="1">
              <a:spcBef>
                <a:spcPct val="0"/>
              </a:spcBef>
            </a:pPr>
            <a:r>
              <a:rPr lang="tr-TR" altLang="tr-TR" sz="1400" smtClean="0"/>
              <a:t>What is right or wrong is determined by our “Norms” and “Code of Conduct”.</a:t>
            </a:r>
          </a:p>
          <a:p>
            <a:pPr eaLnBrk="1" hangingPunct="1">
              <a:spcBef>
                <a:spcPct val="0"/>
              </a:spcBef>
            </a:pPr>
            <a:r>
              <a:rPr lang="tr-TR" altLang="tr-TR" sz="1400" smtClean="0"/>
              <a:t>Who determines the “Values”? </a:t>
            </a:r>
          </a:p>
          <a:p>
            <a:pPr eaLnBrk="1" hangingPunct="1">
              <a:spcBef>
                <a:spcPct val="0"/>
              </a:spcBef>
            </a:pPr>
            <a:r>
              <a:rPr lang="tr-TR" altLang="tr-TR" sz="1400" smtClean="0"/>
              <a:t>You and I, he, she, we and they, the society determines the values.</a:t>
            </a:r>
          </a:p>
          <a:p>
            <a:pPr eaLnBrk="1" hangingPunct="1">
              <a:spcBef>
                <a:spcPct val="0"/>
              </a:spcBef>
            </a:pPr>
            <a:r>
              <a:rPr lang="tr-TR" altLang="tr-TR" sz="1400" smtClean="0"/>
              <a:t>Who writes the “Norms”, the “Code of Conduct”?</a:t>
            </a:r>
          </a:p>
          <a:p>
            <a:pPr eaLnBrk="1" hangingPunct="1">
              <a:spcBef>
                <a:spcPct val="0"/>
              </a:spcBef>
            </a:pPr>
            <a:r>
              <a:rPr lang="tr-TR" altLang="tr-TR" sz="1400" smtClean="0"/>
              <a:t>You and I, he, she, we and they, the society determines the norms.</a:t>
            </a:r>
          </a:p>
          <a:p>
            <a:pPr eaLnBrk="1" hangingPunct="1">
              <a:spcBef>
                <a:spcPct val="0"/>
              </a:spcBef>
            </a:pPr>
            <a:r>
              <a:rPr lang="tr-TR" altLang="tr-TR" sz="1400" smtClean="0"/>
              <a:t>In corporations these are determined by the “Share Holders” and </a:t>
            </a:r>
          </a:p>
          <a:p>
            <a:pPr eaLnBrk="1" hangingPunct="1">
              <a:spcBef>
                <a:spcPct val="0"/>
              </a:spcBef>
            </a:pPr>
            <a:r>
              <a:rPr lang="tr-TR" altLang="tr-TR" sz="1400" smtClean="0"/>
              <a:t>the “Board of Directors”.</a:t>
            </a:r>
          </a:p>
          <a:p>
            <a:pPr eaLnBrk="1" hangingPunct="1">
              <a:spcBef>
                <a:spcPct val="0"/>
              </a:spcBef>
            </a:pPr>
            <a:r>
              <a:rPr lang="tr-TR" altLang="tr-TR" sz="1400" smtClean="0"/>
              <a:t>Would you want to live in a society where there are no “Values” and no “Norms”?</a:t>
            </a:r>
          </a:p>
          <a:p>
            <a:pPr eaLnBrk="1" hangingPunct="1">
              <a:spcBef>
                <a:spcPct val="0"/>
              </a:spcBef>
            </a:pPr>
            <a:r>
              <a:rPr lang="tr-TR" altLang="tr-TR" sz="1400" smtClean="0"/>
              <a:t>Do you want to work in a company which has no “Values” and </a:t>
            </a:r>
          </a:p>
          <a:p>
            <a:pPr eaLnBrk="1" hangingPunct="1">
              <a:spcBef>
                <a:spcPct val="0"/>
              </a:spcBef>
            </a:pPr>
            <a:r>
              <a:rPr lang="tr-TR" altLang="tr-TR" sz="1400" smtClean="0"/>
              <a:t>no “Code of Conduct”?</a:t>
            </a:r>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tr-TR" altLang="tr-TR" sz="1400" smtClean="0"/>
          </a:p>
          <a:p>
            <a:pPr eaLnBrk="1" hangingPunct="1">
              <a:spcBef>
                <a:spcPct val="0"/>
              </a:spcBef>
            </a:pPr>
            <a:endParaRPr lang="en-US" altLang="tr-TR" sz="14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4F6C860C-ABAD-4AF9-8044-21C461DA2721}" type="datetimeFigureOut">
              <a:rPr lang="tr-TR" smtClean="0"/>
              <a:t>27.12.2017</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37E3595C-2EB8-44AA-A3E7-A2E446D72F42}"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4F6C860C-ABAD-4AF9-8044-21C461DA2721}" type="datetimeFigureOut">
              <a:rPr lang="tr-TR" smtClean="0"/>
              <a:t>27.12.2017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E3595C-2EB8-44AA-A3E7-A2E446D72F4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4F6C860C-ABAD-4AF9-8044-21C461DA2721}" type="datetimeFigureOut">
              <a:rPr lang="tr-TR" smtClean="0"/>
              <a:t>27.12.2017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7E3595C-2EB8-44AA-A3E7-A2E446D72F42}"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4F6C860C-ABAD-4AF9-8044-21C461DA2721}" type="datetimeFigureOut">
              <a:rPr lang="tr-TR" smtClean="0"/>
              <a:t>27.12.2017</a:t>
            </a:fld>
            <a:endParaRPr lang="tr-TR"/>
          </a:p>
        </p:txBody>
      </p:sp>
      <p:sp>
        <p:nvSpPr>
          <p:cNvPr id="9" name="Slayt Numarası Yer Tutucusu 8"/>
          <p:cNvSpPr>
            <a:spLocks noGrp="1"/>
          </p:cNvSpPr>
          <p:nvPr>
            <p:ph type="sldNum" sz="quarter" idx="15"/>
          </p:nvPr>
        </p:nvSpPr>
        <p:spPr/>
        <p:txBody>
          <a:bodyPr rtlCol="0"/>
          <a:lstStyle/>
          <a:p>
            <a:fld id="{37E3595C-2EB8-44AA-A3E7-A2E446D72F42}"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4F6C860C-ABAD-4AF9-8044-21C461DA2721}" type="datetimeFigureOut">
              <a:rPr lang="tr-TR" smtClean="0"/>
              <a:t>27.12.2017</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37E3595C-2EB8-44AA-A3E7-A2E446D72F42}"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4F6C860C-ABAD-4AF9-8044-21C461DA2721}" type="datetimeFigureOut">
              <a:rPr lang="tr-TR" smtClean="0"/>
              <a:t>27.12.2017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7E3595C-2EB8-44AA-A3E7-A2E446D72F42}"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4F6C860C-ABAD-4AF9-8044-21C461DA2721}" type="datetimeFigureOut">
              <a:rPr lang="tr-TR" smtClean="0"/>
              <a:t>27.12.2017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7E3595C-2EB8-44AA-A3E7-A2E446D72F42}"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4F6C860C-ABAD-4AF9-8044-21C461DA2721}" type="datetimeFigureOut">
              <a:rPr lang="tr-TR" smtClean="0"/>
              <a:t>27.12.2017</a:t>
            </a:fld>
            <a:endParaRPr lang="tr-TR"/>
          </a:p>
        </p:txBody>
      </p:sp>
      <p:sp>
        <p:nvSpPr>
          <p:cNvPr id="7" name="Slayt Numarası Yer Tutucusu 6"/>
          <p:cNvSpPr>
            <a:spLocks noGrp="1"/>
          </p:cNvSpPr>
          <p:nvPr>
            <p:ph type="sldNum" sz="quarter" idx="11"/>
          </p:nvPr>
        </p:nvSpPr>
        <p:spPr/>
        <p:txBody>
          <a:bodyPr rtlCol="0"/>
          <a:lstStyle/>
          <a:p>
            <a:fld id="{37E3595C-2EB8-44AA-A3E7-A2E446D72F42}"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F6C860C-ABAD-4AF9-8044-21C461DA2721}" type="datetimeFigureOut">
              <a:rPr lang="tr-TR" smtClean="0"/>
              <a:t>27.12.2017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7E3595C-2EB8-44AA-A3E7-A2E446D72F4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4F6C860C-ABAD-4AF9-8044-21C461DA2721}" type="datetimeFigureOut">
              <a:rPr lang="tr-TR" smtClean="0"/>
              <a:t>27.12.2017</a:t>
            </a:fld>
            <a:endParaRPr lang="tr-TR"/>
          </a:p>
        </p:txBody>
      </p:sp>
      <p:sp>
        <p:nvSpPr>
          <p:cNvPr id="22" name="Slayt Numarası Yer Tutucusu 21"/>
          <p:cNvSpPr>
            <a:spLocks noGrp="1"/>
          </p:cNvSpPr>
          <p:nvPr>
            <p:ph type="sldNum" sz="quarter" idx="15"/>
          </p:nvPr>
        </p:nvSpPr>
        <p:spPr/>
        <p:txBody>
          <a:bodyPr rtlCol="0"/>
          <a:lstStyle/>
          <a:p>
            <a:fld id="{37E3595C-2EB8-44AA-A3E7-A2E446D72F42}"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4F6C860C-ABAD-4AF9-8044-21C461DA2721}" type="datetimeFigureOut">
              <a:rPr lang="tr-TR" smtClean="0"/>
              <a:t>27.12.2017</a:t>
            </a:fld>
            <a:endParaRPr lang="tr-TR"/>
          </a:p>
        </p:txBody>
      </p:sp>
      <p:sp>
        <p:nvSpPr>
          <p:cNvPr id="18" name="Slayt Numarası Yer Tutucusu 17"/>
          <p:cNvSpPr>
            <a:spLocks noGrp="1"/>
          </p:cNvSpPr>
          <p:nvPr>
            <p:ph type="sldNum" sz="quarter" idx="11"/>
          </p:nvPr>
        </p:nvSpPr>
        <p:spPr/>
        <p:txBody>
          <a:bodyPr rtlCol="0"/>
          <a:lstStyle/>
          <a:p>
            <a:fld id="{37E3595C-2EB8-44AA-A3E7-A2E446D72F42}"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F6C860C-ABAD-4AF9-8044-21C461DA2721}" type="datetimeFigureOut">
              <a:rPr lang="tr-TR" smtClean="0"/>
              <a:t>27.12.2017</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7E3595C-2EB8-44AA-A3E7-A2E446D72F4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267744" y="4653136"/>
            <a:ext cx="6172200" cy="18943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600" cap="none" dirty="0" smtClean="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3600" cap="none"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5" name="Picture 2" descr="H:\KAYSERİ STRATEJİK PLAN ÇALIŞMALARI\DEĞERLER EĞİTİMİ\yasayan_degerler.jpg"/>
          <p:cNvPicPr>
            <a:picLocks noChangeAspect="1" noChangeArrowheads="1"/>
          </p:cNvPicPr>
          <p:nvPr/>
        </p:nvPicPr>
        <p:blipFill rotWithShape="1">
          <a:blip r:embed="rId2">
            <a:extLst>
              <a:ext uri="{28A0092B-C50C-407E-A947-70E740481C1C}">
                <a14:useLocalDpi xmlns:a14="http://schemas.microsoft.com/office/drawing/2010/main" val="0"/>
              </a:ext>
            </a:extLst>
          </a:blip>
          <a:srcRect t="12991" b="23054"/>
          <a:stretch/>
        </p:blipFill>
        <p:spPr bwMode="auto">
          <a:xfrm>
            <a:off x="2195736" y="476672"/>
            <a:ext cx="669674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70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75656" y="672207"/>
            <a:ext cx="6624736" cy="5853137"/>
          </a:xfrm>
          <a:effectLst>
            <a:softEdge rad="317500"/>
          </a:effectLst>
        </p:spPr>
      </p:pic>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4093334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95936" y="1196752"/>
            <a:ext cx="4983287" cy="5661248"/>
          </a:xfrm>
        </p:spPr>
        <p:txBody>
          <a:bodyPr>
            <a:normAutofit fontScale="77500" lnSpcReduction="20000"/>
          </a:bodyPr>
          <a:lstStyle/>
          <a:p>
            <a:pPr marL="0" indent="0" algn="ctr">
              <a:buNone/>
            </a:pPr>
            <a:r>
              <a:rPr lang="tr-TR" sz="3600" b="1" dirty="0" smtClean="0">
                <a:solidFill>
                  <a:schemeClr val="bg2">
                    <a:lumMod val="25000"/>
                  </a:schemeClr>
                </a:solidFill>
                <a:latin typeface="Times New Roman" pitchFamily="18" charset="0"/>
                <a:cs typeface="Times New Roman" pitchFamily="18" charset="0"/>
              </a:rPr>
              <a:t>HAYA, İFFET</a:t>
            </a:r>
          </a:p>
          <a:p>
            <a:r>
              <a:rPr lang="tr-TR" dirty="0" smtClean="0">
                <a:latin typeface="Times New Roman" pitchFamily="18" charset="0"/>
                <a:cs typeface="Times New Roman" pitchFamily="18" charset="0"/>
              </a:rPr>
              <a:t>Her </a:t>
            </a:r>
            <a:r>
              <a:rPr lang="tr-TR" dirty="0">
                <a:latin typeface="Times New Roman" pitchFamily="18" charset="0"/>
                <a:cs typeface="Times New Roman" pitchFamily="18" charset="0"/>
              </a:rPr>
              <a:t>dinin bir Ahlakı vardır, İslam’ın Ahlakı ise </a:t>
            </a:r>
            <a:r>
              <a:rPr lang="tr-TR" dirty="0" smtClean="0">
                <a:latin typeface="Times New Roman" pitchFamily="18" charset="0"/>
                <a:cs typeface="Times New Roman" pitchFamily="18" charset="0"/>
              </a:rPr>
              <a:t>hayadır.</a:t>
            </a:r>
          </a:p>
          <a:p>
            <a:r>
              <a:rPr lang="tr-TR" dirty="0" smtClean="0">
                <a:latin typeface="Times New Roman" pitchFamily="18" charset="0"/>
                <a:cs typeface="Times New Roman" pitchFamily="18" charset="0"/>
              </a:rPr>
              <a:t>Günahı </a:t>
            </a:r>
            <a:r>
              <a:rPr lang="tr-TR" dirty="0">
                <a:latin typeface="Times New Roman" pitchFamily="18" charset="0"/>
                <a:cs typeface="Times New Roman" pitchFamily="18" charset="0"/>
              </a:rPr>
              <a:t>Tanı  Zira O Vicdanını  Rahatsız </a:t>
            </a:r>
            <a:r>
              <a:rPr lang="tr-TR" dirty="0" smtClean="0">
                <a:latin typeface="Times New Roman" pitchFamily="18" charset="0"/>
                <a:cs typeface="Times New Roman" pitchFamily="18" charset="0"/>
              </a:rPr>
              <a:t>Eder</a:t>
            </a:r>
          </a:p>
          <a:p>
            <a:r>
              <a:rPr lang="tr-TR" dirty="0">
                <a:latin typeface="Times New Roman" pitchFamily="18" charset="0"/>
                <a:cs typeface="Times New Roman" pitchFamily="18" charset="0"/>
              </a:rPr>
              <a:t>Edep, güzel terbiye, iyi davranış, güzel ahlak, haya, nezaket, zarafet gibi manalara gelir. Mesela terbiyeli çocuk, edepli çocuk demektir. Hadis-i şerifte, (Evladınızı edepli, terbiyeli yetiştirin) buyuruluyor. Dinimiz, baştan başa edeptir. Edep, kulun kendisini </a:t>
            </a:r>
            <a:r>
              <a:rPr lang="tr-TR" dirty="0" err="1">
                <a:latin typeface="Times New Roman" pitchFamily="18" charset="0"/>
                <a:cs typeface="Times New Roman" pitchFamily="18" charset="0"/>
              </a:rPr>
              <a:t>Cenab</a:t>
            </a:r>
            <a:r>
              <a:rPr lang="tr-TR" dirty="0">
                <a:latin typeface="Times New Roman" pitchFamily="18" charset="0"/>
                <a:cs typeface="Times New Roman" pitchFamily="18" charset="0"/>
              </a:rPr>
              <a:t>-ı Hakkın iradesine tâbi kılması, güzel ahlaklı olmasıdır. Hadis-i şerifte, (Sizin en iyiniz, ahlakı en güzel olandır) buyuruldu.</a:t>
            </a:r>
          </a:p>
          <a:p>
            <a:r>
              <a:rPr lang="tr-TR" dirty="0">
                <a:latin typeface="Times New Roman" pitchFamily="18" charset="0"/>
                <a:cs typeface="Times New Roman" pitchFamily="18" charset="0"/>
              </a:rPr>
              <a:t>Hazret-i Ömer, (Edep, ilimden önce gelir) buyurdu. Çok heybetli olmasına rağmen, edebinden, hayasından </a:t>
            </a:r>
            <a:r>
              <a:rPr lang="tr-TR" dirty="0" err="1">
                <a:latin typeface="Times New Roman" pitchFamily="18" charset="0"/>
                <a:cs typeface="Times New Roman" pitchFamily="18" charset="0"/>
              </a:rPr>
              <a:t>Resulullahın</a:t>
            </a:r>
            <a:r>
              <a:rPr lang="tr-TR" dirty="0">
                <a:latin typeface="Times New Roman" pitchFamily="18" charset="0"/>
                <a:cs typeface="Times New Roman" pitchFamily="18" charset="0"/>
              </a:rPr>
              <a:t> huzurunda çok yavaş konuşurdu. </a:t>
            </a:r>
          </a:p>
          <a:p>
            <a:r>
              <a:rPr lang="tr-TR" dirty="0" smtClean="0">
                <a:latin typeface="Times New Roman" pitchFamily="18" charset="0"/>
                <a:cs typeface="Times New Roman" pitchFamily="18" charset="0"/>
              </a:rPr>
              <a:t>Peygamber </a:t>
            </a:r>
            <a:r>
              <a:rPr lang="tr-TR" dirty="0">
                <a:latin typeface="Times New Roman" pitchFamily="18" charset="0"/>
                <a:cs typeface="Times New Roman" pitchFamily="18" charset="0"/>
              </a:rPr>
              <a:t>efendimiz de, bir kimsenin yanında iki diz üzerine oturur, ona saygı olmak için mübarek bacağını dikip oturmazdı. </a:t>
            </a:r>
          </a:p>
          <a:p>
            <a:pPr marL="0" indent="0">
              <a:buNone/>
            </a:pPr>
            <a:endParaRPr lang="tr-TR" dirty="0">
              <a:latin typeface="Times New Roman" pitchFamily="18" charset="0"/>
              <a:cs typeface="Times New Roman" pitchFamily="18" charset="0"/>
            </a:endParaRPr>
          </a:p>
        </p:txBody>
      </p:sp>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pic>
        <p:nvPicPr>
          <p:cNvPr id="1026" name="Picture 2" descr="http://img03.blogcu.com/images/r/e/f/refika02/b91934c639b6386d2005c0492a2ab90e_12732583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40" y="1250329"/>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398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499992" y="1250328"/>
            <a:ext cx="4320480" cy="5491040"/>
          </a:xfrm>
        </p:spPr>
        <p:txBody>
          <a:bodyPr>
            <a:normAutofit fontScale="85000" lnSpcReduction="20000"/>
          </a:bodyPr>
          <a:lstStyle/>
          <a:p>
            <a:pPr marL="0" indent="0" algn="ctr">
              <a:buNone/>
            </a:pPr>
            <a:r>
              <a:rPr lang="tr-TR" sz="3800" b="1" dirty="0" smtClean="0">
                <a:solidFill>
                  <a:srgbClr val="FF0000"/>
                </a:solidFill>
                <a:latin typeface="Times New Roman" pitchFamily="18" charset="0"/>
                <a:cs typeface="Times New Roman" pitchFamily="18" charset="0"/>
              </a:rPr>
              <a:t>CESARET</a:t>
            </a:r>
          </a:p>
          <a:p>
            <a:r>
              <a:rPr lang="tr-TR" dirty="0">
                <a:latin typeface="Times New Roman" pitchFamily="18" charset="0"/>
                <a:cs typeface="Times New Roman" pitchFamily="18" charset="0"/>
              </a:rPr>
              <a:t>Cesaret, aynı zamanda yiğitlik, kararlılık, ataklık, ve dayanıklılık özelliklerini de içeren, korku, acı, risk, belirsizlik veya tehdit ile başa çıkabilme yeteneğidir</a:t>
            </a:r>
            <a:r>
              <a:rPr lang="tr-TR" dirty="0" smtClean="0">
                <a:latin typeface="Times New Roman" pitchFamily="18" charset="0"/>
                <a:cs typeface="Times New Roman" pitchFamily="18" charset="0"/>
              </a:rPr>
              <a:t>.</a:t>
            </a:r>
          </a:p>
          <a:p>
            <a:r>
              <a:rPr lang="tr-TR" dirty="0" smtClean="0">
                <a:latin typeface="Times New Roman" pitchFamily="18" charset="0"/>
                <a:cs typeface="Times New Roman" pitchFamily="18" charset="0"/>
              </a:rPr>
              <a:t>Fiziksel </a:t>
            </a:r>
            <a:r>
              <a:rPr lang="tr-TR" dirty="0">
                <a:latin typeface="Times New Roman" pitchFamily="18" charset="0"/>
                <a:cs typeface="Times New Roman" pitchFamily="18" charset="0"/>
              </a:rPr>
              <a:t>cesaret" fiziksel bir acı, zorluk veya ölüm tehlikesi ile yüzleşme sırasındaki cesareti tanımlarken, </a:t>
            </a:r>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ahlaki cesaret" çoğunluk muhalefeti, utanç, skandal veya şevk kırıcılığı karşısında etik davranmayı ifade etmektedir</a:t>
            </a:r>
            <a:r>
              <a:rPr lang="tr-TR" dirty="0" smtClean="0">
                <a:latin typeface="Times New Roman" pitchFamily="18" charset="0"/>
                <a:cs typeface="Times New Roman" pitchFamily="18" charset="0"/>
              </a:rPr>
              <a:t>.</a:t>
            </a:r>
          </a:p>
          <a:p>
            <a:r>
              <a:rPr lang="tr-TR" dirty="0" smtClean="0">
                <a:latin typeface="Times New Roman" pitchFamily="18" charset="0"/>
                <a:cs typeface="Times New Roman" pitchFamily="18" charset="0"/>
              </a:rPr>
              <a:t>İşte </a:t>
            </a:r>
            <a:r>
              <a:rPr lang="tr-TR" dirty="0">
                <a:latin typeface="Times New Roman" pitchFamily="18" charset="0"/>
                <a:cs typeface="Times New Roman" pitchFamily="18" charset="0"/>
              </a:rPr>
              <a:t>o şeytan, ancak kendi dostlarını korkutur. Şu halde, eğer iman etmiş kimseler iseniz onlardan korkmayın, benden </a:t>
            </a:r>
            <a:r>
              <a:rPr lang="tr-TR" dirty="0" smtClean="0">
                <a:latin typeface="Times New Roman" pitchFamily="18" charset="0"/>
                <a:cs typeface="Times New Roman" pitchFamily="18" charset="0"/>
              </a:rPr>
              <a:t>korkun. Al-i İmran Suresi, 175. Ayet</a:t>
            </a:r>
            <a:endParaRPr lang="tr-TR" dirty="0">
              <a:latin typeface="Times New Roman" pitchFamily="18" charset="0"/>
              <a:cs typeface="Times New Roman" pitchFamily="18" charset="0"/>
            </a:endParaRPr>
          </a:p>
        </p:txBody>
      </p:sp>
      <p:sp>
        <p:nvSpPr>
          <p:cNvPr id="7" name="Dikdörtgen 6"/>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684" y="4078712"/>
            <a:ext cx="4322308" cy="2765508"/>
          </a:xfrm>
          <a:prstGeom prst="rect">
            <a:avLst/>
          </a:prstGeom>
        </p:spPr>
      </p:pic>
      <p:pic>
        <p:nvPicPr>
          <p:cNvPr id="2052" name="Picture 4" descr="http://t0.gstatic.com/images?q=tbn:ANd9GcQ0aCBYCDqfVB2bkCfh_m5__c04y_VVHAMJgJfIZykqNET_Fq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84" y="1250328"/>
            <a:ext cx="4250300" cy="282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900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0" y="908720"/>
            <a:ext cx="4320480" cy="5760640"/>
          </a:xfrm>
        </p:spPr>
        <p:txBody>
          <a:bodyPr>
            <a:normAutofit fontScale="85000" lnSpcReduction="20000"/>
          </a:bodyPr>
          <a:lstStyle/>
          <a:p>
            <a:pPr marL="0" indent="0" algn="ctr">
              <a:buNone/>
            </a:pPr>
            <a:r>
              <a:rPr lang="tr-TR" sz="3300" b="1" dirty="0" smtClean="0">
                <a:solidFill>
                  <a:srgbClr val="002060"/>
                </a:solidFill>
                <a:latin typeface="Times New Roman" pitchFamily="18" charset="0"/>
                <a:cs typeface="Times New Roman" pitchFamily="18" charset="0"/>
              </a:rPr>
              <a:t>GİRİŞİMCİ</a:t>
            </a:r>
          </a:p>
          <a:p>
            <a:pPr marL="0" indent="0">
              <a:buNone/>
            </a:pPr>
            <a:r>
              <a:rPr lang="tr-TR" b="1" dirty="0" smtClean="0">
                <a:latin typeface="Times New Roman" pitchFamily="18" charset="0"/>
                <a:cs typeface="Times New Roman" pitchFamily="18" charset="0"/>
              </a:rPr>
              <a:t>Girişimci nasıl olmalıdır?</a:t>
            </a:r>
            <a:endParaRPr lang="tr-TR" b="1" dirty="0">
              <a:latin typeface="Times New Roman" pitchFamily="18" charset="0"/>
              <a:cs typeface="Times New Roman" pitchFamily="18" charset="0"/>
            </a:endParaRPr>
          </a:p>
          <a:p>
            <a:r>
              <a:rPr lang="tr-TR" dirty="0" smtClean="0">
                <a:latin typeface="Times New Roman" pitchFamily="18" charset="0"/>
                <a:cs typeface="Times New Roman" pitchFamily="18" charset="0"/>
              </a:rPr>
              <a:t>Kendine </a:t>
            </a:r>
            <a:r>
              <a:rPr lang="tr-TR" dirty="0">
                <a:latin typeface="Times New Roman" pitchFamily="18" charset="0"/>
                <a:cs typeface="Times New Roman" pitchFamily="18" charset="0"/>
              </a:rPr>
              <a:t>güven duymalıdır, aynı zamanda güvenilen biri olmalıdır.</a:t>
            </a:r>
          </a:p>
          <a:p>
            <a:r>
              <a:rPr lang="tr-TR" dirty="0">
                <a:latin typeface="Times New Roman" pitchFamily="18" charset="0"/>
                <a:cs typeface="Times New Roman" pitchFamily="18" charset="0"/>
              </a:rPr>
              <a:t>Geri adım atabilmeli ve yeniden başlayabilmelidir.</a:t>
            </a:r>
          </a:p>
          <a:p>
            <a:r>
              <a:rPr lang="tr-TR" dirty="0">
                <a:latin typeface="Times New Roman" pitchFamily="18" charset="0"/>
                <a:cs typeface="Times New Roman" pitchFamily="18" charset="0"/>
              </a:rPr>
              <a:t>Sonuçları değerlendirebilmelidir. </a:t>
            </a:r>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Mesleki </a:t>
            </a:r>
            <a:r>
              <a:rPr lang="tr-TR" dirty="0">
                <a:latin typeface="Times New Roman" pitchFamily="18" charset="0"/>
                <a:cs typeface="Times New Roman" pitchFamily="18" charset="0"/>
              </a:rPr>
              <a:t>riskleri üstlenebilmelidir.</a:t>
            </a:r>
          </a:p>
          <a:p>
            <a:r>
              <a:rPr lang="tr-TR" dirty="0">
                <a:latin typeface="Times New Roman" pitchFamily="18" charset="0"/>
                <a:cs typeface="Times New Roman" pitchFamily="18" charset="0"/>
              </a:rPr>
              <a:t>Yaratıcı olmalıdır.</a:t>
            </a:r>
          </a:p>
          <a:p>
            <a:r>
              <a:rPr lang="tr-TR" dirty="0">
                <a:latin typeface="Times New Roman" pitchFamily="18" charset="0"/>
                <a:cs typeface="Times New Roman" pitchFamily="18" charset="0"/>
              </a:rPr>
              <a:t>Cesaretli olmalıdır.</a:t>
            </a:r>
          </a:p>
          <a:p>
            <a:r>
              <a:rPr lang="tr-TR" dirty="0">
                <a:latin typeface="Times New Roman" pitchFamily="18" charset="0"/>
                <a:cs typeface="Times New Roman" pitchFamily="18" charset="0"/>
              </a:rPr>
              <a:t>Bireysel ve aynı zamanda da toplumsal olmalıdır.</a:t>
            </a:r>
          </a:p>
          <a:p>
            <a:r>
              <a:rPr lang="tr-TR" dirty="0">
                <a:latin typeface="Times New Roman" pitchFamily="18" charset="0"/>
                <a:cs typeface="Times New Roman" pitchFamily="18" charset="0"/>
              </a:rPr>
              <a:t>İyimser ve fikir sahibi olmalıdır.</a:t>
            </a:r>
          </a:p>
          <a:p>
            <a:r>
              <a:rPr lang="tr-TR" dirty="0">
                <a:latin typeface="Times New Roman" pitchFamily="18" charset="0"/>
                <a:cs typeface="Times New Roman" pitchFamily="18" charset="0"/>
              </a:rPr>
              <a:t>Sürükleyici ve güdüleyici olmalıdır.</a:t>
            </a:r>
          </a:p>
          <a:p>
            <a:r>
              <a:rPr lang="tr-TR" dirty="0">
                <a:latin typeface="Times New Roman" pitchFamily="18" charset="0"/>
                <a:cs typeface="Times New Roman" pitchFamily="18" charset="0"/>
              </a:rPr>
              <a:t>Başarı için yönlenmiş olmalıdır.</a:t>
            </a:r>
          </a:p>
          <a:p>
            <a:r>
              <a:rPr lang="tr-TR" dirty="0">
                <a:latin typeface="Times New Roman" pitchFamily="18" charset="0"/>
                <a:cs typeface="Times New Roman" pitchFamily="18" charset="0"/>
              </a:rPr>
              <a:t>Fırsatlardan yararlanabilmelidir.</a:t>
            </a:r>
          </a:p>
          <a:p>
            <a:r>
              <a:rPr lang="tr-TR" dirty="0">
                <a:latin typeface="Times New Roman" pitchFamily="18" charset="0"/>
                <a:cs typeface="Times New Roman" pitchFamily="18" charset="0"/>
              </a:rPr>
              <a:t>Yeniliklere açık olmalıdır.</a:t>
            </a:r>
          </a:p>
          <a:p>
            <a:r>
              <a:rPr lang="tr-TR" dirty="0">
                <a:latin typeface="Times New Roman" pitchFamily="18" charset="0"/>
                <a:cs typeface="Times New Roman" pitchFamily="18" charset="0"/>
              </a:rPr>
              <a:t>İşini seven biri olmalıdır.</a:t>
            </a:r>
          </a:p>
        </p:txBody>
      </p:sp>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pic>
        <p:nvPicPr>
          <p:cNvPr id="2" name="Picture 2" descr="L:\KAYSERİ STRATEJİK PLAN ÇALIŞMALARI\DEĞERLER EĞİTİMİ\Asla Vazgeçme.jpg"/>
          <p:cNvPicPr>
            <a:picLocks noChangeAspect="1" noChangeArrowheads="1"/>
          </p:cNvPicPr>
          <p:nvPr/>
        </p:nvPicPr>
        <p:blipFill rotWithShape="1">
          <a:blip r:embed="rId2">
            <a:extLst>
              <a:ext uri="{28A0092B-C50C-407E-A947-70E740481C1C}">
                <a14:useLocalDpi xmlns:a14="http://schemas.microsoft.com/office/drawing/2010/main" val="0"/>
              </a:ext>
            </a:extLst>
          </a:blip>
          <a:srcRect b="5286"/>
          <a:stretch/>
        </p:blipFill>
        <p:spPr bwMode="auto">
          <a:xfrm>
            <a:off x="107504" y="1419307"/>
            <a:ext cx="4464496" cy="50340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76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499992" y="1250328"/>
            <a:ext cx="4371256" cy="5203008"/>
          </a:xfrm>
        </p:spPr>
        <p:txBody>
          <a:bodyPr/>
          <a:lstStyle/>
          <a:p>
            <a:pPr marL="0" indent="0" algn="ctr">
              <a:buNone/>
            </a:pPr>
            <a:r>
              <a:rPr lang="tr-TR" sz="2800" b="1" dirty="0" smtClean="0">
                <a:solidFill>
                  <a:srgbClr val="FFC000"/>
                </a:solidFill>
                <a:latin typeface="Times New Roman" pitchFamily="18" charset="0"/>
                <a:cs typeface="Times New Roman" pitchFamily="18" charset="0"/>
              </a:rPr>
              <a:t>ALÇAKGÖNÜLLÜLÜK</a:t>
            </a:r>
          </a:p>
          <a:p>
            <a:pPr marL="0" indent="0">
              <a:buNone/>
            </a:pPr>
            <a:r>
              <a:rPr lang="tr-TR" dirty="0">
                <a:latin typeface="Times New Roman" pitchFamily="18" charset="0"/>
                <a:cs typeface="Times New Roman" pitchFamily="18" charset="0"/>
              </a:rPr>
              <a:t>Allah'a ibadet edin ve O'na hiçbir şeyi ortak koşmayın. Anne-babaya, yakın akrabaya, yetimlere, yoksullara, yakın komşuya, uzak komşuya, yanınızdaki arkadaşa, yolda kalmışa ve sağ ellerinizin malik olduklarına güzellikle davranın. Çünkü, Allah, her büyüklük taslayıp böbürleneni sevmez. (Nisa Suresi, </a:t>
            </a:r>
            <a:r>
              <a:rPr lang="tr-TR" dirty="0" smtClean="0">
                <a:latin typeface="Times New Roman" pitchFamily="18" charset="0"/>
                <a:cs typeface="Times New Roman" pitchFamily="18" charset="0"/>
              </a:rPr>
              <a:t>36. Ayet)</a:t>
            </a:r>
            <a:endParaRPr lang="tr-TR" dirty="0">
              <a:latin typeface="Times New Roman" pitchFamily="18" charset="0"/>
              <a:cs typeface="Times New Roman" pitchFamily="18" charset="0"/>
            </a:endParaRPr>
          </a:p>
        </p:txBody>
      </p:sp>
      <p:pic>
        <p:nvPicPr>
          <p:cNvPr id="7170" name="Picture 2" descr="C:\Users\burak\Desktop\değerler\alçak_gönüll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50328"/>
            <a:ext cx="4104456" cy="520300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1964648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KAYSERİ STRATEJİK PLAN ÇALIŞMALARI\DEĞERLER EĞİTİMİ\adalet söz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31" y="1250329"/>
            <a:ext cx="3732089" cy="50589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sz="quarter" idx="1"/>
          </p:nvPr>
        </p:nvSpPr>
        <p:spPr>
          <a:xfrm>
            <a:off x="3491880" y="908720"/>
            <a:ext cx="5184576" cy="5949280"/>
          </a:xfrm>
        </p:spPr>
        <p:txBody>
          <a:bodyPr>
            <a:normAutofit fontScale="55000" lnSpcReduction="20000"/>
          </a:bodyPr>
          <a:lstStyle/>
          <a:p>
            <a:pPr marL="0" indent="0" algn="ctr">
              <a:buNone/>
            </a:pPr>
            <a:r>
              <a:rPr lang="tr-TR" sz="5100" b="1" dirty="0" smtClean="0">
                <a:solidFill>
                  <a:schemeClr val="tx2">
                    <a:lumMod val="75000"/>
                  </a:schemeClr>
                </a:solidFill>
                <a:latin typeface="Times New Roman" panose="02020603050405020304" pitchFamily="18" charset="0"/>
                <a:cs typeface="Times New Roman" pitchFamily="18" charset="0"/>
              </a:rPr>
              <a:t>ADALET</a:t>
            </a:r>
          </a:p>
          <a:p>
            <a:r>
              <a:rPr lang="tr-TR" dirty="0">
                <a:latin typeface="Times New Roman" pitchFamily="18" charset="0"/>
                <a:cs typeface="Times New Roman" pitchFamily="18" charset="0"/>
              </a:rPr>
              <a:t>“Bir saat veya bir </a:t>
            </a:r>
            <a:r>
              <a:rPr lang="tr-TR" dirty="0" smtClean="0">
                <a:latin typeface="Times New Roman" pitchFamily="18" charset="0"/>
                <a:cs typeface="Times New Roman" pitchFamily="18" charset="0"/>
              </a:rPr>
              <a:t>gün </a:t>
            </a:r>
            <a:r>
              <a:rPr lang="tr-TR" dirty="0">
                <a:latin typeface="Times New Roman" pitchFamily="18" charset="0"/>
                <a:cs typeface="Times New Roman" pitchFamily="18" charset="0"/>
              </a:rPr>
              <a:t>adaletle hükmetmek, bir sene veya altmış sene nafile </a:t>
            </a:r>
            <a:r>
              <a:rPr lang="tr-TR" dirty="0" err="1">
                <a:latin typeface="Times New Roman" pitchFamily="18" charset="0"/>
                <a:cs typeface="Times New Roman" pitchFamily="18" charset="0"/>
              </a:rPr>
              <a:t>İ</a:t>
            </a:r>
            <a:r>
              <a:rPr lang="tr-TR" dirty="0" err="1" smtClean="0">
                <a:latin typeface="Times New Roman" pitchFamily="18" charset="0"/>
                <a:cs typeface="Times New Roman" pitchFamily="18" charset="0"/>
              </a:rPr>
              <a:t>badet'ten</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hayırlıdır</a:t>
            </a:r>
            <a:r>
              <a:rPr lang="tr-TR" dirty="0" smtClean="0">
                <a:latin typeface="Times New Roman" pitchFamily="18" charset="0"/>
                <a:cs typeface="Times New Roman" pitchFamily="18" charset="0"/>
              </a:rPr>
              <a:t>.” el-</a:t>
            </a:r>
            <a:r>
              <a:rPr lang="tr-TR" dirty="0" err="1" smtClean="0">
                <a:latin typeface="Times New Roman" pitchFamily="18" charset="0"/>
                <a:cs typeface="Times New Roman" pitchFamily="18" charset="0"/>
              </a:rPr>
              <a:t>Aclûnî</a:t>
            </a:r>
            <a:r>
              <a:rPr lang="tr-TR" dirty="0" smtClean="0">
                <a:latin typeface="Times New Roman" pitchFamily="18" charset="0"/>
                <a:cs typeface="Times New Roman" pitchFamily="18" charset="0"/>
              </a:rPr>
              <a:t>, 58</a:t>
            </a:r>
          </a:p>
          <a:p>
            <a:r>
              <a:rPr lang="tr-TR" dirty="0" smtClean="0">
                <a:latin typeface="Times New Roman" pitchFamily="18" charset="0"/>
                <a:cs typeface="Times New Roman" pitchFamily="18" charset="0"/>
              </a:rPr>
              <a:t>Nerede Olursan Ol Allah'ın Seni Gördüğünü Ve Duyduğunu Bil</a:t>
            </a:r>
          </a:p>
          <a:p>
            <a:r>
              <a:rPr lang="tr-TR" dirty="0">
                <a:latin typeface="Times New Roman" panose="02020603050405020304" pitchFamily="18" charset="0"/>
                <a:cs typeface="Times New Roman" panose="02020603050405020304" pitchFamily="18" charset="0"/>
              </a:rPr>
              <a:t>ADALET İLE İLGİLİ AYETLER</a:t>
            </a:r>
          </a:p>
          <a:p>
            <a:r>
              <a:rPr lang="tr-TR" dirty="0" smtClean="0">
                <a:latin typeface="Times New Roman" panose="02020603050405020304" pitchFamily="18" charset="0"/>
                <a:cs typeface="Times New Roman" panose="02020603050405020304" pitchFamily="18" charset="0"/>
              </a:rPr>
              <a:t>Nisa-58</a:t>
            </a:r>
            <a:r>
              <a:rPr lang="tr-TR" dirty="0">
                <a:latin typeface="Times New Roman" panose="02020603050405020304" pitchFamily="18" charset="0"/>
                <a:cs typeface="Times New Roman" panose="02020603050405020304" pitchFamily="18" charset="0"/>
              </a:rPr>
              <a:t>. Şu bir gerçek ki Allah, size emanet (ve iş)</a:t>
            </a:r>
            <a:r>
              <a:rPr lang="tr-TR" dirty="0" err="1">
                <a:latin typeface="Times New Roman" panose="02020603050405020304" pitchFamily="18" charset="0"/>
                <a:cs typeface="Times New Roman" panose="02020603050405020304" pitchFamily="18" charset="0"/>
              </a:rPr>
              <a:t>leri</a:t>
            </a:r>
            <a:r>
              <a:rPr lang="tr-TR" dirty="0">
                <a:latin typeface="Times New Roman" panose="02020603050405020304" pitchFamily="18" charset="0"/>
                <a:cs typeface="Times New Roman" panose="02020603050405020304" pitchFamily="18" charset="0"/>
              </a:rPr>
              <a:t> mutlaka ehline (İslâm’a göre ahlâkı sağlam, yeteneklilere)(1) vermenizi, insanlar arasında hükmettiğiniz zaman adaletle hükmetmenizi emreder. Gerçekten Allah, bununla size ne güzel öğüt veriyor! Şüphesiz Allah, (her şeyi) işiten ve görendir.</a:t>
            </a:r>
          </a:p>
          <a:p>
            <a:r>
              <a:rPr lang="tr-TR" dirty="0" smtClean="0">
                <a:latin typeface="Times New Roman" panose="02020603050405020304" pitchFamily="18" charset="0"/>
                <a:cs typeface="Times New Roman" panose="02020603050405020304" pitchFamily="18" charset="0"/>
              </a:rPr>
              <a:t>Maide-8</a:t>
            </a:r>
            <a:r>
              <a:rPr lang="tr-TR" dirty="0">
                <a:latin typeface="Times New Roman" panose="02020603050405020304" pitchFamily="18" charset="0"/>
                <a:cs typeface="Times New Roman" panose="02020603050405020304" pitchFamily="18" charset="0"/>
              </a:rPr>
              <a:t>. Ey iman edenler! Allah için adaleti (hakkı) ayakta tutan (hâkimler), adalet </a:t>
            </a:r>
            <a:r>
              <a:rPr lang="tr-TR" dirty="0" err="1">
                <a:latin typeface="Times New Roman" panose="02020603050405020304" pitchFamily="18" charset="0"/>
                <a:cs typeface="Times New Roman" panose="02020603050405020304" pitchFamily="18" charset="0"/>
              </a:rPr>
              <a:t>timsâli</a:t>
            </a:r>
            <a:r>
              <a:rPr lang="tr-TR" dirty="0">
                <a:latin typeface="Times New Roman" panose="02020603050405020304" pitchFamily="18" charset="0"/>
                <a:cs typeface="Times New Roman" panose="02020603050405020304" pitchFamily="18" charset="0"/>
              </a:rPr>
              <a:t> şâhitler olun.(3) Bir kavme duyduğunuz kin sizi adaletten sapmaya </a:t>
            </a:r>
            <a:r>
              <a:rPr lang="tr-TR" dirty="0" err="1">
                <a:latin typeface="Times New Roman" panose="02020603050405020304" pitchFamily="18" charset="0"/>
                <a:cs typeface="Times New Roman" panose="02020603050405020304" pitchFamily="18" charset="0"/>
              </a:rPr>
              <a:t>sevketmesin</a:t>
            </a:r>
            <a:r>
              <a:rPr lang="tr-TR" dirty="0">
                <a:latin typeface="Times New Roman" panose="02020603050405020304" pitchFamily="18" charset="0"/>
                <a:cs typeface="Times New Roman" panose="02020603050405020304" pitchFamily="18" charset="0"/>
              </a:rPr>
              <a:t>. Âdil davranın, </a:t>
            </a:r>
            <a:r>
              <a:rPr lang="tr-TR" dirty="0" err="1">
                <a:latin typeface="Times New Roman" panose="02020603050405020304" pitchFamily="18" charset="0"/>
                <a:cs typeface="Times New Roman" panose="02020603050405020304" pitchFamily="18" charset="0"/>
              </a:rPr>
              <a:t>takvâya</a:t>
            </a:r>
            <a:r>
              <a:rPr lang="tr-TR" dirty="0">
                <a:latin typeface="Times New Roman" panose="02020603050405020304" pitchFamily="18" charset="0"/>
                <a:cs typeface="Times New Roman" panose="02020603050405020304" pitchFamily="18" charset="0"/>
              </a:rPr>
              <a:t> daha yakın olan da budur. Allah’a karşı </a:t>
            </a:r>
            <a:r>
              <a:rPr lang="tr-TR" dirty="0" err="1">
                <a:latin typeface="Times New Roman" panose="02020603050405020304" pitchFamily="18" charset="0"/>
                <a:cs typeface="Times New Roman" panose="02020603050405020304" pitchFamily="18" charset="0"/>
              </a:rPr>
              <a:t>takvâlı</a:t>
            </a:r>
            <a:r>
              <a:rPr lang="tr-TR" dirty="0">
                <a:latin typeface="Times New Roman" panose="02020603050405020304" pitchFamily="18" charset="0"/>
                <a:cs typeface="Times New Roman" panose="02020603050405020304" pitchFamily="18" charset="0"/>
              </a:rPr>
              <a:t> olun (emirlerine uygun yaşayın). Şüphesiz ki Allah yaptıklarınızdan haberdardır.</a:t>
            </a:r>
          </a:p>
          <a:p>
            <a:r>
              <a:rPr lang="tr-TR" dirty="0" smtClean="0">
                <a:latin typeface="Times New Roman" panose="02020603050405020304" pitchFamily="18" charset="0"/>
                <a:cs typeface="Times New Roman" panose="02020603050405020304" pitchFamily="18" charset="0"/>
              </a:rPr>
              <a:t>Maide-42</a:t>
            </a:r>
            <a:r>
              <a:rPr lang="tr-TR" dirty="0">
                <a:latin typeface="Times New Roman" panose="02020603050405020304" pitchFamily="18" charset="0"/>
                <a:cs typeface="Times New Roman" panose="02020603050405020304" pitchFamily="18" charset="0"/>
              </a:rPr>
              <a:t>. (Onlar) yalan dinlemeye çok meraklı ve haram (rüşvet) yemeye pek düşkündürler. Eğer sana gelirlerse, ister aralarında hükmet, istersen onlardan yüz çevir.(1) Eğer yüz çevirirsen sana hiçbir şekilde zarar veremezler. Eğer hükmedersen aralarında âdil şekilde hükmet. Hiç şüphesiz ki Allah adaletli olanları sever.</a:t>
            </a:r>
          </a:p>
          <a:p>
            <a:r>
              <a:rPr lang="tr-TR" dirty="0" smtClean="0">
                <a:latin typeface="Times New Roman" panose="02020603050405020304" pitchFamily="18" charset="0"/>
                <a:cs typeface="Times New Roman" panose="02020603050405020304" pitchFamily="18" charset="0"/>
              </a:rPr>
              <a:t>En’am-115</a:t>
            </a:r>
            <a:r>
              <a:rPr lang="tr-TR" dirty="0">
                <a:latin typeface="Times New Roman" panose="02020603050405020304" pitchFamily="18" charset="0"/>
                <a:cs typeface="Times New Roman" panose="02020603050405020304" pitchFamily="18" charset="0"/>
              </a:rPr>
              <a:t>. Rabbinin sözü hem doğruluk, hem adalet bakımından tamamlanmıştır. O’nun sözlerini değiştirebilecek hiç kimse yoktur. O, (her şeyi) hakkıyla işitendir, bilendir.</a:t>
            </a:r>
          </a:p>
          <a:p>
            <a:r>
              <a:rPr lang="tr-TR" dirty="0" smtClean="0">
                <a:latin typeface="Times New Roman" panose="02020603050405020304" pitchFamily="18" charset="0"/>
                <a:cs typeface="Times New Roman" panose="02020603050405020304" pitchFamily="18" charset="0"/>
              </a:rPr>
              <a:t>A’raf-29</a:t>
            </a:r>
            <a:r>
              <a:rPr lang="tr-TR" dirty="0">
                <a:latin typeface="Times New Roman" panose="02020603050405020304" pitchFamily="18" charset="0"/>
                <a:cs typeface="Times New Roman" panose="02020603050405020304" pitchFamily="18" charset="0"/>
              </a:rPr>
              <a:t>. De ki: “Rabbim bana adaleti ve </a:t>
            </a:r>
            <a:r>
              <a:rPr lang="tr-TR" dirty="0" err="1">
                <a:latin typeface="Times New Roman" panose="02020603050405020304" pitchFamily="18" charset="0"/>
                <a:cs typeface="Times New Roman" panose="02020603050405020304" pitchFamily="18" charset="0"/>
              </a:rPr>
              <a:t>itidâli</a:t>
            </a:r>
            <a:r>
              <a:rPr lang="tr-TR" dirty="0">
                <a:latin typeface="Times New Roman" panose="02020603050405020304" pitchFamily="18" charset="0"/>
                <a:cs typeface="Times New Roman" panose="02020603050405020304" pitchFamily="18" charset="0"/>
              </a:rPr>
              <a:t> emretti. Her </a:t>
            </a:r>
            <a:r>
              <a:rPr lang="tr-TR" dirty="0" err="1">
                <a:latin typeface="Times New Roman" panose="02020603050405020304" pitchFamily="18" charset="0"/>
                <a:cs typeface="Times New Roman" panose="02020603050405020304" pitchFamily="18" charset="0"/>
              </a:rPr>
              <a:t>mescidde</a:t>
            </a:r>
            <a:r>
              <a:rPr lang="tr-TR" dirty="0">
                <a:latin typeface="Times New Roman" panose="02020603050405020304" pitchFamily="18" charset="0"/>
                <a:cs typeface="Times New Roman" panose="02020603050405020304" pitchFamily="18" charset="0"/>
              </a:rPr>
              <a:t> (namazda) yüzlerinizi (kıbleye) çevirin. </a:t>
            </a:r>
            <a:r>
              <a:rPr lang="tr-TR" dirty="0" err="1">
                <a:latin typeface="Times New Roman" panose="02020603050405020304" pitchFamily="18" charset="0"/>
                <a:cs typeface="Times New Roman" panose="02020603050405020304" pitchFamily="18" charset="0"/>
              </a:rPr>
              <a:t>Dîni</a:t>
            </a:r>
            <a:r>
              <a:rPr lang="tr-TR" dirty="0">
                <a:latin typeface="Times New Roman" panose="02020603050405020304" pitchFamily="18" charset="0"/>
                <a:cs typeface="Times New Roman" panose="02020603050405020304" pitchFamily="18" charset="0"/>
              </a:rPr>
              <a:t> yalnız ‘Allah’a has kılarak’ (ve ihlasla) kendisine (kulluk edip) yalvarın (başkalarını putlaştırıp/tanrılaştırıp onlara sığınmayın. Unutmayın ki) ilk defa sizi yarattığı gibi, yine (O’na) döneceksiniz.”</a:t>
            </a:r>
            <a:endParaRPr lang="tr-TR" dirty="0" smtClean="0">
              <a:latin typeface="Times New Roman" panose="02020603050405020304" pitchFamily="18" charset="0"/>
              <a:cs typeface="Times New Roman" panose="02020603050405020304" pitchFamily="18" charset="0"/>
            </a:endParaRPr>
          </a:p>
          <a:p>
            <a:pPr marL="0" indent="0">
              <a:buNone/>
            </a:pPr>
            <a:endParaRPr lang="tr-TR" dirty="0">
              <a:latin typeface="Times New Roman" pitchFamily="18" charset="0"/>
              <a:cs typeface="Times New Roman" pitchFamily="18" charset="0"/>
            </a:endParaRPr>
          </a:p>
        </p:txBody>
      </p:sp>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1311631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635897" y="732757"/>
            <a:ext cx="5328592" cy="5936603"/>
          </a:xfrm>
        </p:spPr>
        <p:txBody>
          <a:bodyPr>
            <a:normAutofit fontScale="70000" lnSpcReduction="20000"/>
          </a:bodyPr>
          <a:lstStyle/>
          <a:p>
            <a:pPr marL="0" indent="0" algn="ctr">
              <a:buNone/>
            </a:pPr>
            <a:r>
              <a:rPr lang="tr-TR" sz="4000" b="1" dirty="0" smtClean="0">
                <a:solidFill>
                  <a:schemeClr val="accent4">
                    <a:lumMod val="75000"/>
                  </a:schemeClr>
                </a:solidFill>
                <a:latin typeface="Times New Roman" pitchFamily="18" charset="0"/>
                <a:cs typeface="Times New Roman" pitchFamily="18" charset="0"/>
              </a:rPr>
              <a:t>SADAKAT</a:t>
            </a:r>
          </a:p>
          <a:p>
            <a:pPr marL="0" indent="0">
              <a:buNone/>
            </a:pPr>
            <a:r>
              <a:rPr lang="tr-TR" dirty="0">
                <a:latin typeface="Times New Roman" pitchFamily="18" charset="0"/>
                <a:cs typeface="Times New Roman" pitchFamily="18" charset="0"/>
              </a:rPr>
              <a:t>Gerçekten rüyana sadakat gösterdin. Şüphe yok ki biz, güzel amel </a:t>
            </a:r>
            <a:r>
              <a:rPr lang="tr-TR" dirty="0" smtClean="0">
                <a:latin typeface="Times New Roman" pitchFamily="18" charset="0"/>
                <a:cs typeface="Times New Roman" pitchFamily="18" charset="0"/>
              </a:rPr>
              <a:t>işleyenleri </a:t>
            </a:r>
            <a:r>
              <a:rPr lang="tr-TR" dirty="0">
                <a:latin typeface="Times New Roman" pitchFamily="18" charset="0"/>
                <a:cs typeface="Times New Roman" pitchFamily="18" charset="0"/>
              </a:rPr>
              <a:t>işte böyle mükafatlandırırız</a:t>
            </a:r>
            <a:r>
              <a:rPr lang="tr-TR" dirty="0" smtClean="0">
                <a:latin typeface="Times New Roman" pitchFamily="18" charset="0"/>
                <a:cs typeface="Times New Roman" pitchFamily="18" charset="0"/>
              </a:rPr>
              <a:t>.</a:t>
            </a:r>
          </a:p>
          <a:p>
            <a:pPr marL="0" indent="0">
              <a:buNone/>
            </a:pPr>
            <a:r>
              <a:rPr lang="tr-TR" dirty="0" smtClean="0">
                <a:latin typeface="Times New Roman" pitchFamily="18" charset="0"/>
                <a:cs typeface="Times New Roman" pitchFamily="18" charset="0"/>
              </a:rPr>
              <a:t>Meryem Suresi, 54. Ayet</a:t>
            </a:r>
          </a:p>
          <a:p>
            <a:r>
              <a:rPr lang="tr-TR" dirty="0">
                <a:latin typeface="Times New Roman" pitchFamily="18" charset="0"/>
                <a:cs typeface="Times New Roman" pitchFamily="18" charset="0"/>
              </a:rPr>
              <a:t>'Allah buyurdu ki: "Bu, sadıklara doğruluklarının fayda sağladığı gündür. Onlar için altlarından ırmaklar akan, içinde ebedî kalacakları cennetler vardır". Allah onlardan razı olmuş, onlar da O'ndan razı olmuşlardır. İşte büyük kurtuluş budur. (Maide 119)</a:t>
            </a:r>
          </a:p>
          <a:p>
            <a:r>
              <a:rPr lang="tr-TR" dirty="0" err="1" smtClean="0">
                <a:latin typeface="Times New Roman" pitchFamily="18" charset="0"/>
                <a:cs typeface="Times New Roman" pitchFamily="18" charset="0"/>
              </a:rPr>
              <a:t>Kur'ân'da</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İsmail'i de an; çünkü o, vaadine sadık bir kuldu ve gönderilmiş bir peygamberdi.(Meryem 54)</a:t>
            </a:r>
          </a:p>
          <a:p>
            <a:pPr marL="0" indent="0">
              <a:buNone/>
            </a:pPr>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Bunu Allah), sadıklara sadakatlerinden sormak için yaptı. Kâfirler için ise acı verecek bir </a:t>
            </a:r>
            <a:r>
              <a:rPr lang="tr-TR" dirty="0" err="1">
                <a:latin typeface="Times New Roman" pitchFamily="18" charset="0"/>
                <a:cs typeface="Times New Roman" pitchFamily="18" charset="0"/>
              </a:rPr>
              <a:t>azab</a:t>
            </a:r>
            <a:r>
              <a:rPr lang="tr-TR" dirty="0">
                <a:latin typeface="Times New Roman" pitchFamily="18" charset="0"/>
                <a:cs typeface="Times New Roman" pitchFamily="18" charset="0"/>
              </a:rPr>
              <a:t> hazırladı.(</a:t>
            </a:r>
            <a:r>
              <a:rPr lang="tr-TR" dirty="0" err="1">
                <a:latin typeface="Times New Roman" pitchFamily="18" charset="0"/>
                <a:cs typeface="Times New Roman" pitchFamily="18" charset="0"/>
              </a:rPr>
              <a:t>Ahzab</a:t>
            </a:r>
            <a:endParaRPr lang="tr-TR" dirty="0">
              <a:latin typeface="Times New Roman" pitchFamily="18" charset="0"/>
              <a:cs typeface="Times New Roman" pitchFamily="18" charset="0"/>
            </a:endParaRPr>
          </a:p>
          <a:p>
            <a:r>
              <a:rPr lang="tr-TR" dirty="0" smtClean="0">
                <a:latin typeface="Times New Roman" pitchFamily="18" charset="0"/>
                <a:cs typeface="Times New Roman" pitchFamily="18" charset="0"/>
              </a:rPr>
              <a:t>Müminlerdendir </a:t>
            </a:r>
            <a:r>
              <a:rPr lang="tr-TR" dirty="0">
                <a:latin typeface="Times New Roman" pitchFamily="18" charset="0"/>
                <a:cs typeface="Times New Roman" pitchFamily="18" charset="0"/>
              </a:rPr>
              <a:t>o erler ki Allah'a verdikleri ahde sadakat gösterdiler. Kimi adağını ödedi (</a:t>
            </a:r>
            <a:r>
              <a:rPr lang="tr-TR" dirty="0" err="1">
                <a:latin typeface="Times New Roman" pitchFamily="18" charset="0"/>
                <a:cs typeface="Times New Roman" pitchFamily="18" charset="0"/>
              </a:rPr>
              <a:t>canınıverdi</a:t>
            </a:r>
            <a:r>
              <a:rPr lang="tr-TR" dirty="0">
                <a:latin typeface="Times New Roman" pitchFamily="18" charset="0"/>
                <a:cs typeface="Times New Roman" pitchFamily="18" charset="0"/>
              </a:rPr>
              <a:t>), kimi de </a:t>
            </a:r>
            <a:r>
              <a:rPr lang="tr-TR" dirty="0" err="1">
                <a:latin typeface="Times New Roman" pitchFamily="18" charset="0"/>
                <a:cs typeface="Times New Roman" pitchFamily="18" charset="0"/>
              </a:rPr>
              <a:t>beklemektedir.Onlar,ahidlerinihiç</a:t>
            </a:r>
            <a:r>
              <a:rPr lang="tr-TR" dirty="0">
                <a:latin typeface="Times New Roman" pitchFamily="18" charset="0"/>
                <a:cs typeface="Times New Roman" pitchFamily="18" charset="0"/>
              </a:rPr>
              <a:t> değiştirmediler. (</a:t>
            </a:r>
            <a:r>
              <a:rPr lang="tr-TR" dirty="0" err="1">
                <a:latin typeface="Times New Roman" pitchFamily="18" charset="0"/>
                <a:cs typeface="Times New Roman" pitchFamily="18" charset="0"/>
              </a:rPr>
              <a:t>Ahzab</a:t>
            </a:r>
            <a:r>
              <a:rPr lang="tr-TR" dirty="0">
                <a:latin typeface="Times New Roman" pitchFamily="18" charset="0"/>
                <a:cs typeface="Times New Roman" pitchFamily="18" charset="0"/>
              </a:rPr>
              <a:t> 23)</a:t>
            </a:r>
          </a:p>
          <a:p>
            <a:r>
              <a:rPr lang="tr-TR" dirty="0" smtClean="0">
                <a:latin typeface="Times New Roman" pitchFamily="18" charset="0"/>
                <a:cs typeface="Times New Roman" pitchFamily="18" charset="0"/>
              </a:rPr>
              <a:t>Çünkü </a:t>
            </a:r>
            <a:r>
              <a:rPr lang="tr-TR" dirty="0">
                <a:latin typeface="Times New Roman" pitchFamily="18" charset="0"/>
                <a:cs typeface="Times New Roman" pitchFamily="18" charset="0"/>
              </a:rPr>
              <a:t>Allah sadıklara sadakatleriyle mükafat verecek, dilerse münafıklara da </a:t>
            </a:r>
            <a:r>
              <a:rPr lang="tr-TR" dirty="0" err="1">
                <a:latin typeface="Times New Roman" pitchFamily="18" charset="0"/>
                <a:cs typeface="Times New Roman" pitchFamily="18" charset="0"/>
              </a:rPr>
              <a:t>azab</a:t>
            </a:r>
            <a:r>
              <a:rPr lang="tr-TR" dirty="0">
                <a:latin typeface="Times New Roman" pitchFamily="18" charset="0"/>
                <a:cs typeface="Times New Roman" pitchFamily="18" charset="0"/>
              </a:rPr>
              <a:t> edecek veya </a:t>
            </a:r>
            <a:r>
              <a:rPr lang="tr-TR" dirty="0" err="1">
                <a:latin typeface="Times New Roman" pitchFamily="18" charset="0"/>
                <a:cs typeface="Times New Roman" pitchFamily="18" charset="0"/>
              </a:rPr>
              <a:t>tevbe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nasib</a:t>
            </a:r>
            <a:r>
              <a:rPr lang="tr-TR" dirty="0">
                <a:latin typeface="Times New Roman" pitchFamily="18" charset="0"/>
                <a:cs typeface="Times New Roman" pitchFamily="18" charset="0"/>
              </a:rPr>
              <a:t> edecektir. Şüphe yok ki Allah çok bağışlayıcıdır. Çok merhamet edicidir. (</a:t>
            </a:r>
            <a:r>
              <a:rPr lang="tr-TR" dirty="0" err="1">
                <a:latin typeface="Times New Roman" pitchFamily="18" charset="0"/>
                <a:cs typeface="Times New Roman" pitchFamily="18" charset="0"/>
              </a:rPr>
              <a:t>Ahzab</a:t>
            </a:r>
            <a:r>
              <a:rPr lang="tr-TR" dirty="0">
                <a:latin typeface="Times New Roman" pitchFamily="18" charset="0"/>
                <a:cs typeface="Times New Roman" pitchFamily="18" charset="0"/>
              </a:rPr>
              <a:t> 24)</a:t>
            </a:r>
          </a:p>
          <a:p>
            <a:pPr marL="0" indent="0">
              <a:buNone/>
            </a:pPr>
            <a:endParaRPr lang="tr-TR" dirty="0">
              <a:latin typeface="Times New Roman" pitchFamily="18" charset="0"/>
              <a:cs typeface="Times New Roman" pitchFamily="18" charset="0"/>
            </a:endParaRPr>
          </a:p>
        </p:txBody>
      </p:sp>
      <p:pic>
        <p:nvPicPr>
          <p:cNvPr id="9218" name="Picture 2" descr="C:\Users\burak\Desktop\2nd August 2009 009es cop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518305"/>
            <a:ext cx="3744416" cy="407093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1543376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499992" y="1080120"/>
            <a:ext cx="4392488" cy="5877272"/>
          </a:xfrm>
        </p:spPr>
        <p:txBody>
          <a:bodyPr/>
          <a:lstStyle/>
          <a:p>
            <a:pPr marL="0" indent="0" algn="ctr">
              <a:buNone/>
            </a:pPr>
            <a:r>
              <a:rPr lang="tr-TR" b="1" dirty="0" smtClean="0">
                <a:solidFill>
                  <a:srgbClr val="92D050"/>
                </a:solidFill>
                <a:latin typeface="Times New Roman" pitchFamily="18" charset="0"/>
                <a:cs typeface="Times New Roman" pitchFamily="18" charset="0"/>
              </a:rPr>
              <a:t>ŞEFKAT, MERHAMET</a:t>
            </a:r>
          </a:p>
          <a:p>
            <a:pPr marL="0" indent="0">
              <a:buNone/>
            </a:pPr>
            <a:r>
              <a:rPr lang="tr-TR" dirty="0">
                <a:latin typeface="Times New Roman" pitchFamily="18" charset="0"/>
                <a:cs typeface="Times New Roman" pitchFamily="18" charset="0"/>
              </a:rPr>
              <a:t>"</a:t>
            </a:r>
            <a:r>
              <a:rPr lang="tr-TR" sz="2500" dirty="0">
                <a:latin typeface="Times New Roman" pitchFamily="18" charset="0"/>
                <a:cs typeface="Times New Roman" pitchFamily="18" charset="0"/>
              </a:rPr>
              <a:t>Allah, insanlara merhamet etmeyene rahmette bulunmaz." (</a:t>
            </a:r>
            <a:r>
              <a:rPr lang="tr-TR" sz="2500" dirty="0" err="1">
                <a:latin typeface="Times New Roman" pitchFamily="18" charset="0"/>
                <a:cs typeface="Times New Roman" pitchFamily="18" charset="0"/>
              </a:rPr>
              <a:t>Buhâri</a:t>
            </a:r>
            <a:r>
              <a:rPr lang="tr-TR" sz="2500" dirty="0">
                <a:latin typeface="Times New Roman" pitchFamily="18" charset="0"/>
                <a:cs typeface="Times New Roman" pitchFamily="18" charset="0"/>
              </a:rPr>
              <a:t>, </a:t>
            </a:r>
            <a:r>
              <a:rPr lang="tr-TR" sz="2500" dirty="0" err="1">
                <a:latin typeface="Times New Roman" pitchFamily="18" charset="0"/>
                <a:cs typeface="Times New Roman" pitchFamily="18" charset="0"/>
              </a:rPr>
              <a:t>Tevhid</a:t>
            </a:r>
            <a:r>
              <a:rPr lang="tr-TR" sz="2500" dirty="0">
                <a:latin typeface="Times New Roman" pitchFamily="18" charset="0"/>
                <a:cs typeface="Times New Roman" pitchFamily="18" charset="0"/>
              </a:rPr>
              <a:t> </a:t>
            </a:r>
            <a:r>
              <a:rPr lang="tr-TR" sz="2500" dirty="0" smtClean="0">
                <a:latin typeface="Times New Roman" pitchFamily="18" charset="0"/>
                <a:cs typeface="Times New Roman" pitchFamily="18" charset="0"/>
              </a:rPr>
              <a:t>2)</a:t>
            </a:r>
          </a:p>
          <a:p>
            <a:pPr marL="0" indent="0">
              <a:buNone/>
            </a:pPr>
            <a:r>
              <a:rPr lang="da-DK" sz="2500" dirty="0" smtClean="0">
                <a:latin typeface="Times New Roman" pitchFamily="18" charset="0"/>
                <a:cs typeface="Times New Roman" pitchFamily="18" charset="0"/>
              </a:rPr>
              <a:t>Merhamet Görmek İstersen Merhamet Et.!</a:t>
            </a:r>
          </a:p>
          <a:p>
            <a:pPr marL="0" indent="0">
              <a:buNone/>
            </a:pPr>
            <a:endParaRPr lang="tr-TR" dirty="0">
              <a:latin typeface="Times New Roman" pitchFamily="18" charset="0"/>
              <a:cs typeface="Times New Roman" pitchFamily="18" charset="0"/>
            </a:endParaRPr>
          </a:p>
        </p:txBody>
      </p:sp>
      <p:pic>
        <p:nvPicPr>
          <p:cNvPr id="4" name="Resim 3" descr="Ekran Kırpma"/>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504" y="1340768"/>
            <a:ext cx="3960440" cy="2592288"/>
          </a:xfrm>
          <a:prstGeom prst="rect">
            <a:avLst/>
          </a:prstGeom>
        </p:spPr>
      </p:pic>
      <p:sp>
        <p:nvSpPr>
          <p:cNvPr id="7" name="Dikdörtgen 6"/>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pic>
        <p:nvPicPr>
          <p:cNvPr id="8" name="Resim 7" descr="Ekran Kırpma"/>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1033" y="4077072"/>
            <a:ext cx="3936911" cy="2757439"/>
          </a:xfrm>
          <a:prstGeom prst="rect">
            <a:avLst/>
          </a:prstGeom>
        </p:spPr>
      </p:pic>
      <p:pic>
        <p:nvPicPr>
          <p:cNvPr id="9" name="İçerik Yer Tutucusu 3" descr="Ekran Kırpma"/>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11960" y="4077072"/>
            <a:ext cx="4176464" cy="2757439"/>
          </a:xfrm>
          <a:prstGeom prst="rect">
            <a:avLst/>
          </a:prstGeom>
        </p:spPr>
      </p:pic>
    </p:spTree>
    <p:extLst>
      <p:ext uri="{BB962C8B-B14F-4D97-AF65-F5344CB8AC3E}">
        <p14:creationId xmlns:p14="http://schemas.microsoft.com/office/powerpoint/2010/main" val="2982455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073394" y="1124744"/>
            <a:ext cx="5091336" cy="4873752"/>
          </a:xfrm>
        </p:spPr>
        <p:txBody>
          <a:bodyPr/>
          <a:lstStyle/>
          <a:p>
            <a:pPr marL="0" indent="0" algn="ctr">
              <a:buNone/>
            </a:pPr>
            <a:r>
              <a:rPr lang="tr-TR" sz="2800" b="1" dirty="0" smtClean="0">
                <a:solidFill>
                  <a:srgbClr val="FF0000"/>
                </a:solidFill>
                <a:latin typeface="Times New Roman" pitchFamily="18" charset="0"/>
                <a:cs typeface="Times New Roman" pitchFamily="18" charset="0"/>
              </a:rPr>
              <a:t>BAĞIŞLAYICILIK</a:t>
            </a:r>
          </a:p>
          <a:p>
            <a:pPr marL="0" indent="0">
              <a:buNone/>
            </a:pPr>
            <a:r>
              <a:rPr lang="tr-TR" dirty="0">
                <a:latin typeface="Times New Roman" pitchFamily="18" charset="0"/>
                <a:cs typeface="Times New Roman" pitchFamily="18" charset="0"/>
              </a:rPr>
              <a:t>Bundan sonra, (artık) şükredesiniz diye sizi bağışladık. </a:t>
            </a:r>
          </a:p>
          <a:p>
            <a:pPr marL="0" indent="0">
              <a:buNone/>
            </a:pPr>
            <a:r>
              <a:rPr lang="tr-TR" dirty="0" smtClean="0">
                <a:latin typeface="Times New Roman" pitchFamily="18" charset="0"/>
                <a:cs typeface="Times New Roman" pitchFamily="18" charset="0"/>
              </a:rPr>
              <a:t>Bakara Suresi, 52. Ayet</a:t>
            </a:r>
            <a:endParaRPr lang="tr-TR" dirty="0">
              <a:latin typeface="Times New Roman" pitchFamily="18" charset="0"/>
              <a:cs typeface="Times New Roman" pitchFamily="18" charset="0"/>
            </a:endParaRPr>
          </a:p>
        </p:txBody>
      </p:sp>
      <p:pic>
        <p:nvPicPr>
          <p:cNvPr id="11266" name="Picture 2" descr="C:\Users\burak\Desktop\değerler\bağışlayıcılı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51" y="1412776"/>
            <a:ext cx="3206445" cy="259228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1463310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851920" y="1250329"/>
            <a:ext cx="4824536" cy="5275015"/>
          </a:xfrm>
        </p:spPr>
        <p:txBody>
          <a:bodyPr>
            <a:normAutofit/>
          </a:bodyPr>
          <a:lstStyle/>
          <a:p>
            <a:pPr marL="0" indent="0" algn="ctr">
              <a:buNone/>
            </a:pPr>
            <a:r>
              <a:rPr lang="tr-TR" sz="2800" b="1" dirty="0" smtClean="0">
                <a:solidFill>
                  <a:schemeClr val="accent3">
                    <a:lumMod val="60000"/>
                    <a:lumOff val="40000"/>
                  </a:schemeClr>
                </a:solidFill>
                <a:latin typeface="Times New Roman" pitchFamily="18" charset="0"/>
                <a:cs typeface="Times New Roman" pitchFamily="18" charset="0"/>
              </a:rPr>
              <a:t>YARDIMSEVERLİK</a:t>
            </a:r>
          </a:p>
          <a:p>
            <a:r>
              <a:rPr lang="tr-TR" dirty="0">
                <a:latin typeface="Times New Roman" pitchFamily="18" charset="0"/>
                <a:cs typeface="Times New Roman" pitchFamily="18" charset="0"/>
              </a:rPr>
              <a:t>Şüphesiz Allah, adaleti, iyilik yapmayı, yakınlara yardım etmeyi emreder; </a:t>
            </a:r>
            <a:r>
              <a:rPr lang="tr-TR" dirty="0" err="1">
                <a:latin typeface="Times New Roman" pitchFamily="18" charset="0"/>
                <a:cs typeface="Times New Roman" pitchFamily="18" charset="0"/>
              </a:rPr>
              <a:t>hayâsızlığı</a:t>
            </a:r>
            <a:r>
              <a:rPr lang="tr-TR" dirty="0">
                <a:latin typeface="Times New Roman" pitchFamily="18" charset="0"/>
                <a:cs typeface="Times New Roman" pitchFamily="18" charset="0"/>
              </a:rPr>
              <a:t>, fenalık ve azgınlığı da yasaklar. O, düşünüp tutasınız diye size öğüt veriyor</a:t>
            </a:r>
            <a:r>
              <a:rPr lang="tr-TR" dirty="0" smtClean="0">
                <a:latin typeface="Times New Roman" pitchFamily="18" charset="0"/>
                <a:cs typeface="Times New Roman" pitchFamily="18" charset="0"/>
              </a:rPr>
              <a:t>.</a:t>
            </a:r>
          </a:p>
          <a:p>
            <a:pPr marL="0" indent="0">
              <a:buNone/>
            </a:pPr>
            <a:r>
              <a:rPr lang="tr-TR" dirty="0" err="1" smtClean="0">
                <a:latin typeface="Times New Roman" pitchFamily="18" charset="0"/>
                <a:cs typeface="Times New Roman" pitchFamily="18" charset="0"/>
              </a:rPr>
              <a:t>Nahl</a:t>
            </a:r>
            <a:r>
              <a:rPr lang="tr-TR" dirty="0" smtClean="0">
                <a:latin typeface="Times New Roman" pitchFamily="18" charset="0"/>
                <a:cs typeface="Times New Roman" pitchFamily="18" charset="0"/>
              </a:rPr>
              <a:t> Suresi, 16. Ayet</a:t>
            </a:r>
          </a:p>
          <a:p>
            <a:r>
              <a:rPr lang="tr-TR" dirty="0" smtClean="0">
                <a:latin typeface="Times New Roman" pitchFamily="18" charset="0"/>
                <a:cs typeface="Times New Roman" pitchFamily="18" charset="0"/>
              </a:rPr>
              <a:t>Kendin için  sevip istediğini din kardeşin için de iste </a:t>
            </a:r>
            <a:r>
              <a:rPr lang="tr-TR" dirty="0" err="1" smtClean="0">
                <a:latin typeface="Times New Roman" pitchFamily="18" charset="0"/>
                <a:cs typeface="Times New Roman" pitchFamily="18" charset="0"/>
              </a:rPr>
              <a:t>mü’mine</a:t>
            </a:r>
            <a:r>
              <a:rPr lang="tr-TR" dirty="0" smtClean="0">
                <a:latin typeface="Times New Roman" pitchFamily="18" charset="0"/>
                <a:cs typeface="Times New Roman" pitchFamily="18" charset="0"/>
              </a:rPr>
              <a:t> bu yakışır</a:t>
            </a:r>
          </a:p>
          <a:p>
            <a:pPr marL="0" indent="0">
              <a:buNone/>
            </a:pPr>
            <a:endParaRPr lang="tr-TR" dirty="0">
              <a:latin typeface="Times New Roman" pitchFamily="18" charset="0"/>
              <a:cs typeface="Times New Roman" pitchFamily="18" charset="0"/>
            </a:endParaRPr>
          </a:p>
        </p:txBody>
      </p:sp>
      <p:pic>
        <p:nvPicPr>
          <p:cNvPr id="12290" name="Picture 2" descr="C:\Users\burak\Desktop\1305228809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5"/>
            <a:ext cx="3543419" cy="2448273"/>
          </a:xfrm>
          <a:prstGeom prst="rect">
            <a:avLst/>
          </a:prstGeom>
          <a:noFill/>
          <a:extLst>
            <a:ext uri="{909E8E84-426E-40DD-AFC4-6F175D3DCCD1}">
              <a14:hiddenFill xmlns:a14="http://schemas.microsoft.com/office/drawing/2010/main">
                <a:solidFill>
                  <a:srgbClr val="FFFFFF"/>
                </a:solidFill>
              </a14:hiddenFill>
            </a:ext>
          </a:extLst>
        </p:spPr>
      </p:pic>
      <p:pic>
        <p:nvPicPr>
          <p:cNvPr id="5" name="7 Resim" descr="help.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726" y="1412776"/>
            <a:ext cx="3513178" cy="255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651476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p:nvPr/>
        </p:nvPicPr>
        <p:blipFill>
          <a:blip r:embed="rId2">
            <a:extLst>
              <a:ext uri="{28A0092B-C50C-407E-A947-70E740481C1C}">
                <a14:useLocalDpi xmlns:a14="http://schemas.microsoft.com/office/drawing/2010/main" val="0"/>
              </a:ext>
            </a:extLst>
          </a:blip>
          <a:stretch>
            <a:fillRect/>
          </a:stretch>
        </p:blipFill>
        <p:spPr>
          <a:xfrm>
            <a:off x="2886075" y="1800225"/>
            <a:ext cx="3371850" cy="3257550"/>
          </a:xfrm>
          <a:prstGeom prst="ellipse">
            <a:avLst/>
          </a:prstGeom>
        </p:spPr>
      </p:pic>
      <p:graphicFrame>
        <p:nvGraphicFramePr>
          <p:cNvPr id="8" name="Diyagram 7"/>
          <p:cNvGraphicFramePr/>
          <p:nvPr>
            <p:extLst>
              <p:ext uri="{D42A27DB-BD31-4B8C-83A1-F6EECF244321}">
                <p14:modId xmlns:p14="http://schemas.microsoft.com/office/powerpoint/2010/main" val="3979409333"/>
              </p:ext>
            </p:extLst>
          </p:nvPr>
        </p:nvGraphicFramePr>
        <p:xfrm>
          <a:off x="-261937" y="82550"/>
          <a:ext cx="9667875" cy="669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ikdörtgen 8"/>
          <p:cNvSpPr/>
          <p:nvPr/>
        </p:nvSpPr>
        <p:spPr>
          <a:xfrm>
            <a:off x="6804248" y="211779"/>
            <a:ext cx="1763623" cy="369332"/>
          </a:xfrm>
          <a:prstGeom prst="rect">
            <a:avLst/>
          </a:prstGeom>
        </p:spPr>
        <p:txBody>
          <a:bodyPr wrap="none">
            <a:spAutoFit/>
          </a:bodyPr>
          <a:lstStyle/>
          <a:p>
            <a:pPr algn="ctr">
              <a:spcAft>
                <a:spcPts val="0"/>
              </a:spcAft>
            </a:pPr>
            <a:r>
              <a:rPr lang="tr-TR" b="1" dirty="0">
                <a:ln w="5271" cap="flat" cmpd="sng" algn="ctr">
                  <a:solidFill>
                    <a:srgbClr val="92D050"/>
                  </a:solidFill>
                  <a:prstDash val="solid"/>
                  <a:round/>
                </a:ln>
                <a:solidFill>
                  <a:srgbClr val="00B050"/>
                </a:solidFill>
                <a:latin typeface="Corbel"/>
                <a:ea typeface="Times New Roman"/>
                <a:cs typeface="Arial"/>
              </a:rPr>
              <a:t>DEĞERLERİMİZ</a:t>
            </a:r>
            <a:endParaRPr lang="tr-TR" sz="800" dirty="0">
              <a:ln w="5271" cap="flat" cmpd="sng" algn="ctr">
                <a:solidFill>
                  <a:srgbClr val="92D050"/>
                </a:solidFill>
                <a:prstDash val="solid"/>
                <a:round/>
              </a:ln>
              <a:solidFill>
                <a:srgbClr val="00B050"/>
              </a:solidFill>
              <a:effectLst/>
              <a:latin typeface="Times New Roman"/>
              <a:ea typeface="Times New Roman"/>
            </a:endParaRPr>
          </a:p>
        </p:txBody>
      </p:sp>
    </p:spTree>
    <p:extLst>
      <p:ext uri="{BB962C8B-B14F-4D97-AF65-F5344CB8AC3E}">
        <p14:creationId xmlns:p14="http://schemas.microsoft.com/office/powerpoint/2010/main" val="1805717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32792" y="989856"/>
            <a:ext cx="7467600" cy="1143000"/>
          </a:xfrm>
        </p:spPr>
        <p:txBody>
          <a:bodyPr>
            <a:normAutofit/>
          </a:bodyPr>
          <a:lstStyle/>
          <a:p>
            <a:pPr algn="ctr"/>
            <a:r>
              <a:rPr lang="tr-TR" dirty="0">
                <a:solidFill>
                  <a:schemeClr val="tx1">
                    <a:lumMod val="95000"/>
                    <a:lumOff val="5000"/>
                  </a:schemeClr>
                </a:solidFill>
              </a:rPr>
              <a:t>DÜŞERSEM ELİMİ TUT,BİR GÜN BEN DE SENİN ELİNİ TUTARIM</a:t>
            </a:r>
            <a:r>
              <a:rPr lang="tr-TR" dirty="0" smtClean="0">
                <a:solidFill>
                  <a:schemeClr val="tx1">
                    <a:lumMod val="95000"/>
                    <a:lumOff val="5000"/>
                  </a:schemeClr>
                </a:solidFill>
              </a:rPr>
              <a:t>.</a:t>
            </a:r>
            <a:endParaRPr lang="tr-TR" dirty="0">
              <a:solidFill>
                <a:schemeClr val="tx1">
                  <a:lumMod val="95000"/>
                  <a:lumOff val="5000"/>
                </a:schemeClr>
              </a:solidFill>
            </a:endParaRPr>
          </a:p>
        </p:txBody>
      </p:sp>
      <p:sp>
        <p:nvSpPr>
          <p:cNvPr id="3" name="İçerik Yer Tutucusu 2"/>
          <p:cNvSpPr>
            <a:spLocks noGrp="1"/>
          </p:cNvSpPr>
          <p:nvPr>
            <p:ph sz="quarter" idx="1"/>
          </p:nvPr>
        </p:nvSpPr>
        <p:spPr>
          <a:xfrm>
            <a:off x="457200" y="2587696"/>
            <a:ext cx="7467600" cy="4873752"/>
          </a:xfrm>
        </p:spPr>
        <p:txBody>
          <a:bodyPr>
            <a:normAutofit/>
          </a:bodyPr>
          <a:lstStyle/>
          <a:p>
            <a:r>
              <a:rPr lang="tr-TR" dirty="0"/>
              <a:t>Yardımlaşma ve yardımseverlik, önemli ve yaygın bir toplumsal değerdir. </a:t>
            </a:r>
            <a:endParaRPr lang="tr-TR" dirty="0" smtClean="0"/>
          </a:p>
          <a:p>
            <a:r>
              <a:rPr lang="tr-TR" dirty="0" smtClean="0"/>
              <a:t>Toplumsal </a:t>
            </a:r>
            <a:r>
              <a:rPr lang="tr-TR" dirty="0"/>
              <a:t>hayatta karşılaşılan ve çözümünde zorlanılan problemler, yardımlaşma yoluyla kolaylıkla çözülür</a:t>
            </a:r>
            <a:r>
              <a:rPr lang="tr-TR" dirty="0" smtClean="0"/>
              <a:t>.</a:t>
            </a:r>
          </a:p>
          <a:p>
            <a:r>
              <a:rPr lang="tr-TR" dirty="0" smtClean="0"/>
              <a:t>İnsanlar </a:t>
            </a:r>
            <a:r>
              <a:rPr lang="tr-TR" dirty="0"/>
              <a:t>çok farklı konularda birilerine yardım edebilirler. </a:t>
            </a:r>
            <a:endParaRPr lang="tr-TR" dirty="0" smtClean="0"/>
          </a:p>
          <a:p>
            <a:r>
              <a:rPr lang="tr-TR" dirty="0" smtClean="0"/>
              <a:t>Yardım </a:t>
            </a:r>
            <a:r>
              <a:rPr lang="tr-TR" dirty="0"/>
              <a:t>ilişkisinde taraflardan birisini yardımsever, diğer tarafı ise yardıma muhtaç kesim oluşturur.</a:t>
            </a:r>
            <a:br>
              <a:rPr lang="tr-TR" dirty="0"/>
            </a:br>
            <a:r>
              <a:rPr lang="tr-TR" dirty="0"/>
              <a:t/>
            </a:r>
            <a:br>
              <a:rPr lang="tr-TR" dirty="0"/>
            </a:br>
            <a:endParaRPr lang="tr-TR" dirty="0"/>
          </a:p>
        </p:txBody>
      </p:sp>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1100435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dirty="0"/>
          </a:p>
        </p:txBody>
      </p:sp>
      <p:pic>
        <p:nvPicPr>
          <p:cNvPr id="4" name="3 Resim" descr="dep_3742067-Group-solidarity.jpg"/>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1115616" y="1312307"/>
            <a:ext cx="6912768" cy="40934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alt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İnsan, doğası </a:t>
            </a:r>
            <a:r>
              <a:rPr lang="tr-TR" altLang="tr-TR" sz="2000" b="1" dirty="0">
                <a:solidFill>
                  <a:schemeClr val="tx1">
                    <a:lumMod val="95000"/>
                    <a:lumOff val="5000"/>
                  </a:schemeClr>
                </a:solidFill>
                <a:latin typeface="Times New Roman" panose="02020603050405020304" pitchFamily="18" charset="0"/>
                <a:cs typeface="Times New Roman" panose="02020603050405020304" pitchFamily="18" charset="0"/>
              </a:rPr>
              <a:t>gereği toplumsal bir varlıktır</a:t>
            </a:r>
            <a:r>
              <a:rPr lang="tr-TR" alt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r>
              <a:rPr lang="tr-TR" alt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Yalnız </a:t>
            </a:r>
            <a:r>
              <a:rPr lang="tr-TR" altLang="tr-TR" sz="2000" b="1" dirty="0">
                <a:solidFill>
                  <a:schemeClr val="tx1">
                    <a:lumMod val="95000"/>
                    <a:lumOff val="5000"/>
                  </a:schemeClr>
                </a:solidFill>
                <a:latin typeface="Times New Roman" panose="02020603050405020304" pitchFamily="18" charset="0"/>
                <a:cs typeface="Times New Roman" panose="02020603050405020304" pitchFamily="18" charset="0"/>
              </a:rPr>
              <a:t>yaşaması </a:t>
            </a:r>
            <a:r>
              <a:rPr lang="tr-TR" alt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mümkün değildir</a:t>
            </a:r>
            <a:r>
              <a:rPr lang="tr-TR" altLang="tr-TR" sz="2000" b="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tr-TR" alt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alt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Birlikte </a:t>
            </a:r>
            <a:r>
              <a:rPr lang="tr-TR" altLang="tr-TR" sz="2000" b="1" dirty="0">
                <a:solidFill>
                  <a:schemeClr val="tx1">
                    <a:lumMod val="95000"/>
                    <a:lumOff val="5000"/>
                  </a:schemeClr>
                </a:solidFill>
                <a:latin typeface="Times New Roman" panose="02020603050405020304" pitchFamily="18" charset="0"/>
                <a:cs typeface="Times New Roman" panose="02020603050405020304" pitchFamily="18" charset="0"/>
              </a:rPr>
              <a:t>yaşamanın gereği olan dayanışma ile insanlar yardımlaşmayı, birlikte iş yapmayı öğrenirler </a:t>
            </a:r>
            <a:r>
              <a:rPr lang="tr-TR" alt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r>
              <a:rPr lang="tr-TR" alt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Dayanışma </a:t>
            </a:r>
            <a:r>
              <a:rPr lang="tr-TR" altLang="tr-TR" sz="2000" b="1" dirty="0">
                <a:solidFill>
                  <a:schemeClr val="tx1">
                    <a:lumMod val="95000"/>
                    <a:lumOff val="5000"/>
                  </a:schemeClr>
                </a:solidFill>
                <a:latin typeface="Times New Roman" panose="02020603050405020304" pitchFamily="18" charset="0"/>
                <a:cs typeface="Times New Roman" panose="02020603050405020304" pitchFamily="18" charset="0"/>
              </a:rPr>
              <a:t>sayesinde insanlar daha çabuk ve daha çok iş yapabilir </a:t>
            </a:r>
            <a:r>
              <a:rPr lang="tr-TR" alt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r>
              <a:rPr lang="tr-TR" alt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Atalarımız </a:t>
            </a:r>
            <a:r>
              <a:rPr lang="tr-TR" altLang="tr-TR" sz="2000" b="1" dirty="0">
                <a:solidFill>
                  <a:schemeClr val="tx1">
                    <a:lumMod val="95000"/>
                    <a:lumOff val="5000"/>
                  </a:schemeClr>
                </a:solidFill>
                <a:latin typeface="Times New Roman" panose="02020603050405020304" pitchFamily="18" charset="0"/>
                <a:cs typeface="Times New Roman" panose="02020603050405020304" pitchFamily="18" charset="0"/>
              </a:rPr>
              <a:t>bu konuda "Bir elin nesi var, iki elin sesi var" diyerek, birlik, beraberlik ve dayanışmanın önemini vurgulamışlardır.</a:t>
            </a:r>
            <a:br>
              <a:rPr lang="tr-TR" altLang="tr-TR" sz="2000" b="1" dirty="0">
                <a:solidFill>
                  <a:schemeClr val="tx1">
                    <a:lumMod val="95000"/>
                    <a:lumOff val="5000"/>
                  </a:schemeClr>
                </a:solidFill>
                <a:latin typeface="Times New Roman" panose="02020603050405020304" pitchFamily="18" charset="0"/>
                <a:cs typeface="Times New Roman" panose="02020603050405020304" pitchFamily="18" charset="0"/>
              </a:rPr>
            </a:br>
            <a:r>
              <a:rPr lang="tr-TR" altLang="tr-TR" sz="2000" b="1" dirty="0">
                <a:solidFill>
                  <a:schemeClr val="tx1">
                    <a:lumMod val="95000"/>
                    <a:lumOff val="5000"/>
                  </a:schemeClr>
                </a:solidFill>
                <a:latin typeface="Times New Roman" panose="02020603050405020304" pitchFamily="18" charset="0"/>
                <a:cs typeface="Times New Roman" panose="02020603050405020304" pitchFamily="18" charset="0"/>
              </a:rPr>
              <a:t>Dayanışma toplumlar arasında, millet içerisinde ve milletlerarasında olabilir. </a:t>
            </a:r>
            <a:endParaRPr lang="tr-TR" alt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tr-TR" altLang="tr-TR" sz="2000" b="1" dirty="0" smtClean="0">
                <a:solidFill>
                  <a:schemeClr val="tx1">
                    <a:lumMod val="95000"/>
                    <a:lumOff val="5000"/>
                  </a:schemeClr>
                </a:solidFill>
                <a:latin typeface="Times New Roman" panose="02020603050405020304" pitchFamily="18" charset="0"/>
                <a:cs typeface="Times New Roman" panose="02020603050405020304" pitchFamily="18" charset="0"/>
              </a:rPr>
              <a:t>Kurtuluş </a:t>
            </a:r>
            <a:r>
              <a:rPr lang="tr-TR" altLang="tr-TR" sz="2000" b="1" dirty="0">
                <a:solidFill>
                  <a:schemeClr val="tx1">
                    <a:lumMod val="95000"/>
                    <a:lumOff val="5000"/>
                  </a:schemeClr>
                </a:solidFill>
                <a:latin typeface="Times New Roman" panose="02020603050405020304" pitchFamily="18" charset="0"/>
                <a:cs typeface="Times New Roman" panose="02020603050405020304" pitchFamily="18" charset="0"/>
              </a:rPr>
              <a:t>Savaşı yıllarında Türk Milleti'nin dayanışması ile düşman yurttan kovulmuş ve vatan tamamen kurtarılmıştır.</a:t>
            </a:r>
            <a:endParaRPr lang="tr-TR"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2915816" y="611977"/>
            <a:ext cx="2549031" cy="584775"/>
          </a:xfrm>
          <a:prstGeom prst="rect">
            <a:avLst/>
          </a:prstGeom>
        </p:spPr>
        <p:txBody>
          <a:bodyPr wrap="none">
            <a:spAutoFit/>
          </a:bodyPr>
          <a:lstStyle/>
          <a:p>
            <a:r>
              <a:rPr lang="tr-TR" sz="3200" b="1" spc="-10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latin typeface="Times New Roman" pitchFamily="18" charset="0"/>
                <a:cs typeface="Times New Roman" pitchFamily="18" charset="0"/>
              </a:rPr>
              <a:t>DAYANIŞMA</a:t>
            </a:r>
            <a:endParaRPr lang="tr-TR" sz="3200" b="1" dirty="0">
              <a:latin typeface="Times New Roman" pitchFamily="18" charset="0"/>
              <a:cs typeface="Times New Roman" pitchFamily="18" charset="0"/>
            </a:endParaRPr>
          </a:p>
        </p:txBody>
      </p:sp>
      <p:sp>
        <p:nvSpPr>
          <p:cNvPr id="9" name="Dikdörtgen 8"/>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573032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84438" y="1989138"/>
            <a:ext cx="4248150" cy="4286250"/>
          </a:xfrm>
          <a:noFill/>
          <a:ln/>
        </p:spPr>
      </p:pic>
      <p:sp>
        <p:nvSpPr>
          <p:cNvPr id="31750" name="Rectangle 6"/>
          <p:cNvSpPr>
            <a:spLocks noChangeArrowheads="1"/>
          </p:cNvSpPr>
          <p:nvPr/>
        </p:nvSpPr>
        <p:spPr bwMode="auto">
          <a:xfrm>
            <a:off x="2411413" y="477838"/>
            <a:ext cx="439261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altLang="tr-TR" sz="2400">
                <a:solidFill>
                  <a:schemeClr val="hlink"/>
                </a:solidFill>
                <a:latin typeface="Constantia" pitchFamily="18" charset="0"/>
                <a:cs typeface="Times New Roman" pitchFamily="18" charset="0"/>
              </a:rPr>
              <a:t>Tayland'da sel felaketi sırasında çekilmiş bir fotoğraf... </a:t>
            </a:r>
            <a:br>
              <a:rPr lang="tr-TR" altLang="tr-TR" sz="2400">
                <a:solidFill>
                  <a:schemeClr val="hlink"/>
                </a:solidFill>
                <a:latin typeface="Constantia" pitchFamily="18" charset="0"/>
                <a:cs typeface="Times New Roman" pitchFamily="18" charset="0"/>
              </a:rPr>
            </a:br>
            <a:r>
              <a:rPr lang="tr-TR" altLang="tr-TR" sz="2400">
                <a:solidFill>
                  <a:schemeClr val="hlink"/>
                </a:solidFill>
                <a:latin typeface="Constantia" pitchFamily="18" charset="0"/>
                <a:cs typeface="Times New Roman" pitchFamily="18" charset="0"/>
              </a:rPr>
              <a:t>Hayır köpeği kurtaran bir insan değil, bir maymun...</a:t>
            </a:r>
            <a:endParaRPr lang="tr-TR" altLang="tr-TR" sz="2400">
              <a:solidFill>
                <a:schemeClr val="hlink"/>
              </a:solidFill>
              <a:latin typeface="Constantia" pitchFamily="18" charset="0"/>
            </a:endParaRPr>
          </a:p>
        </p:txBody>
      </p:sp>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26717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emizlik-ile-ilgili-resimler"/>
          <p:cNvPicPr>
            <a:picLocks noGrp="1" noChangeAspect="1" noChangeArrowheads="1"/>
          </p:cNvPicPr>
          <p:nvPr>
            <p:ph sz="quarter" idx="1"/>
          </p:nvPr>
        </p:nvPicPr>
        <p:blipFill>
          <a:blip r:embed="rId2" cstate="print"/>
          <a:srcRect/>
          <a:stretch>
            <a:fillRect/>
          </a:stretch>
        </p:blipFill>
        <p:spPr bwMode="auto">
          <a:xfrm>
            <a:off x="2411760" y="355476"/>
            <a:ext cx="3810000" cy="2857500"/>
          </a:xfrm>
          <a:prstGeom prst="rect">
            <a:avLst/>
          </a:prstGeom>
          <a:noFill/>
          <a:ln w="9525">
            <a:noFill/>
            <a:miter lim="800000"/>
            <a:headEnd/>
            <a:tailEnd/>
          </a:ln>
        </p:spPr>
      </p:pic>
      <p:sp>
        <p:nvSpPr>
          <p:cNvPr id="5" name="Dikdörtgen 4"/>
          <p:cNvSpPr/>
          <p:nvPr/>
        </p:nvSpPr>
        <p:spPr>
          <a:xfrm>
            <a:off x="971600" y="3558495"/>
            <a:ext cx="7200800" cy="2246769"/>
          </a:xfrm>
          <a:prstGeom prst="rect">
            <a:avLst/>
          </a:prstGeom>
        </p:spPr>
        <p:txBody>
          <a:bodyPr wrap="square">
            <a:spAutoFit/>
          </a:bodyPr>
          <a:lstStyle/>
          <a:p>
            <a:r>
              <a:rPr lang="tr-TR" sz="2800" b="1" dirty="0"/>
              <a:t>Temizliğin  en güzel tanımı şu şekilde yapılabilir; Sağlığa zarar verecek, her ortamlardan korunmak için yapılacak, uygulamalar ve alınan temizlik önlemlerinin tümüdür</a:t>
            </a:r>
            <a:r>
              <a:rPr lang="tr-TR" sz="2800" dirty="0"/>
              <a:t>. </a:t>
            </a:r>
          </a:p>
        </p:txBody>
      </p:sp>
      <p:sp>
        <p:nvSpPr>
          <p:cNvPr id="8" name="Dikdörtgen 7"/>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1528129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3358949"/>
            <a:ext cx="7467600" cy="7054827"/>
          </a:xfrm>
        </p:spPr>
        <p:txBody>
          <a:bodyPr/>
          <a:lstStyle/>
          <a:p>
            <a:pPr marL="0" indent="0" algn="ctr">
              <a:buNone/>
            </a:pPr>
            <a:r>
              <a:rPr lang="tr-TR" dirty="0" smtClean="0">
                <a:latin typeface="Times New Roman" pitchFamily="18" charset="0"/>
                <a:cs typeface="Times New Roman" pitchFamily="18" charset="0"/>
              </a:rPr>
              <a:t>TEMİZLİK</a:t>
            </a:r>
          </a:p>
          <a:p>
            <a:pPr marL="0" indent="0">
              <a:buNone/>
            </a:pPr>
            <a:r>
              <a:rPr lang="tr-TR" dirty="0" smtClean="0">
                <a:latin typeface="Times New Roman" pitchFamily="18" charset="0"/>
                <a:cs typeface="Times New Roman" pitchFamily="18" charset="0"/>
              </a:rPr>
              <a:t>Namazın </a:t>
            </a:r>
            <a:r>
              <a:rPr lang="tr-TR" dirty="0">
                <a:latin typeface="Times New Roman" pitchFamily="18" charset="0"/>
                <a:cs typeface="Times New Roman" pitchFamily="18" charset="0"/>
              </a:rPr>
              <a:t>anahtarı temizliktir</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Tirmizi</a:t>
            </a:r>
            <a:r>
              <a:rPr lang="tr-TR" dirty="0" smtClean="0">
                <a:latin typeface="Times New Roman" pitchFamily="18" charset="0"/>
                <a:cs typeface="Times New Roman" pitchFamily="18" charset="0"/>
              </a:rPr>
              <a:t>)</a:t>
            </a:r>
          </a:p>
          <a:p>
            <a:pPr marL="0" indent="0">
              <a:buNone/>
            </a:pPr>
            <a:r>
              <a:rPr lang="tr-TR" dirty="0">
                <a:latin typeface="Times New Roman" pitchFamily="18" charset="0"/>
                <a:cs typeface="Times New Roman" pitchFamily="18" charset="0"/>
              </a:rPr>
              <a:t>Kişisel bakım türleri nelerdir?</a:t>
            </a:r>
          </a:p>
          <a:p>
            <a:pPr marL="0" indent="0">
              <a:buNone/>
            </a:pPr>
            <a:r>
              <a:rPr lang="tr-TR" dirty="0">
                <a:latin typeface="Times New Roman" pitchFamily="18" charset="0"/>
                <a:cs typeface="Times New Roman" pitchFamily="18" charset="0"/>
              </a:rPr>
              <a:t>1- El ve Ayak bakımı</a:t>
            </a:r>
          </a:p>
          <a:p>
            <a:pPr marL="0" indent="0">
              <a:buNone/>
            </a:pPr>
            <a:r>
              <a:rPr lang="tr-TR" dirty="0">
                <a:latin typeface="Times New Roman" pitchFamily="18" charset="0"/>
                <a:cs typeface="Times New Roman" pitchFamily="18" charset="0"/>
              </a:rPr>
              <a:t>2- Vücut bakımı</a:t>
            </a:r>
          </a:p>
          <a:p>
            <a:pPr marL="0" indent="0">
              <a:buNone/>
            </a:pPr>
            <a:r>
              <a:rPr lang="tr-TR" dirty="0">
                <a:latin typeface="Times New Roman" pitchFamily="18" charset="0"/>
                <a:cs typeface="Times New Roman" pitchFamily="18" charset="0"/>
              </a:rPr>
              <a:t>3- Saç bakımı</a:t>
            </a:r>
          </a:p>
          <a:p>
            <a:pPr marL="0" indent="0">
              <a:buNone/>
            </a:pPr>
            <a:r>
              <a:rPr lang="tr-TR" dirty="0">
                <a:latin typeface="Times New Roman" pitchFamily="18" charset="0"/>
                <a:cs typeface="Times New Roman" pitchFamily="18" charset="0"/>
              </a:rPr>
              <a:t>4- Ağız ve Diş bakımı</a:t>
            </a:r>
          </a:p>
          <a:p>
            <a:pPr marL="0" indent="0">
              <a:buNone/>
            </a:pPr>
            <a:r>
              <a:rPr lang="tr-TR" dirty="0">
                <a:latin typeface="Times New Roman" pitchFamily="18" charset="0"/>
                <a:cs typeface="Times New Roman" pitchFamily="18" charset="0"/>
              </a:rPr>
              <a:t>5- Kıyafet bakımı</a:t>
            </a:r>
          </a:p>
          <a:p>
            <a:pPr marL="0" indent="0">
              <a:buNone/>
            </a:pPr>
            <a:endParaRPr lang="tr-TR" dirty="0">
              <a:latin typeface="Times New Roman" pitchFamily="18" charset="0"/>
              <a:cs typeface="Times New Roman" pitchFamily="18" charset="0"/>
            </a:endParaRPr>
          </a:p>
        </p:txBody>
      </p:sp>
      <p:pic>
        <p:nvPicPr>
          <p:cNvPr id="1028" name="Picture 4" descr="http://www.evtemizligi.gen.tr/temizlik/resimleri/2011/08/hijy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840" y="441200"/>
            <a:ext cx="365760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ebk12.meb.gov.tr/meb_iys_dosyalar/61/11/437783/resimler/2013_04/01134959_suyasabunadokunu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42949"/>
            <a:ext cx="3885705" cy="2686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ebokur.com/attachments/kisisel-temizlik-malzemeleri-jpg.36/"/>
          <p:cNvPicPr>
            <a:picLocks noChangeAspect="1" noChangeArrowheads="1"/>
          </p:cNvPicPr>
          <p:nvPr/>
        </p:nvPicPr>
        <p:blipFill rotWithShape="1">
          <a:blip r:embed="rId4">
            <a:extLst>
              <a:ext uri="{28A0092B-C50C-407E-A947-70E740481C1C}">
                <a14:useLocalDpi xmlns:a14="http://schemas.microsoft.com/office/drawing/2010/main" val="0"/>
              </a:ext>
            </a:extLst>
          </a:blip>
          <a:srcRect t="4129"/>
          <a:stretch/>
        </p:blipFill>
        <p:spPr bwMode="auto">
          <a:xfrm>
            <a:off x="3059832" y="990746"/>
            <a:ext cx="2346449" cy="1646166"/>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2315082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Resim" descr="http://www.annelikhayatim.com/main/uploads/2012/10/hijyen-ve-sa%C4%9Fl%C4%B1kl%C4%B1-ya%C5%9Fam-ile-ilgili-afi%C5%9Fler5.jpg"/>
          <p:cNvPicPr>
            <a:picLocks noGrp="1" noChangeAspect="1" noChangeArrowheads="1"/>
          </p:cNvPicPr>
          <p:nvPr>
            <p:ph sz="quarter" idx="1"/>
          </p:nvPr>
        </p:nvPicPr>
        <p:blipFill>
          <a:blip r:embed="rId2" cstate="print"/>
          <a:srcRect/>
          <a:stretch>
            <a:fillRect/>
          </a:stretch>
        </p:blipFill>
        <p:spPr bwMode="auto">
          <a:xfrm>
            <a:off x="971600" y="966327"/>
            <a:ext cx="7128791" cy="5054960"/>
          </a:xfrm>
          <a:prstGeom prst="rect">
            <a:avLst/>
          </a:prstGeom>
          <a:noFill/>
          <a:ln w="9525">
            <a:noFill/>
            <a:miter lim="800000"/>
            <a:headEnd/>
            <a:tailEnd/>
          </a:ln>
        </p:spPr>
      </p:pic>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3241820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3307776"/>
            <a:ext cx="7467600" cy="4873752"/>
          </a:xfrm>
        </p:spPr>
        <p:txBody>
          <a:bodyPr/>
          <a:lstStyle/>
          <a:p>
            <a:r>
              <a:rPr lang="tr-TR" dirty="0" smtClean="0"/>
              <a:t>Tuvaletten </a:t>
            </a:r>
            <a:r>
              <a:rPr lang="tr-TR" dirty="0"/>
              <a:t>sonra ve yiyeceklere dokunmadan önce ellerin yıkanması bir alışkanlık olmalıdır. Her gün yapılan işler arasında banyo yapma bir başka temizlik uygulamasıdır.</a:t>
            </a:r>
            <a:br>
              <a:rPr lang="tr-TR" dirty="0"/>
            </a:br>
            <a:r>
              <a:rPr lang="tr-TR" dirty="0"/>
              <a:t>Temizliğin sadece görünür kirlenme olduğunda yapılması yeterli değildir. </a:t>
            </a:r>
            <a:endParaRPr lang="tr-TR" dirty="0" smtClean="0"/>
          </a:p>
          <a:p>
            <a:r>
              <a:rPr lang="tr-TR" dirty="0" smtClean="0"/>
              <a:t>Örneğin</a:t>
            </a:r>
            <a:r>
              <a:rPr lang="tr-TR" dirty="0"/>
              <a:t>; uykudan uyanınca yüzün yıkanması, çamaşırların değiştirilmesi, gündelik temizlik uygulamalarıdır. </a:t>
            </a:r>
          </a:p>
          <a:p>
            <a:endParaRPr lang="tr-TR" dirty="0"/>
          </a:p>
        </p:txBody>
      </p:sp>
      <p:pic>
        <p:nvPicPr>
          <p:cNvPr id="4" name="Picture 4" descr="t13"/>
          <p:cNvPicPr>
            <a:picLocks noChangeAspect="1" noChangeArrowheads="1"/>
          </p:cNvPicPr>
          <p:nvPr/>
        </p:nvPicPr>
        <p:blipFill>
          <a:blip r:embed="rId2" cstate="print"/>
          <a:srcRect/>
          <a:stretch>
            <a:fillRect/>
          </a:stretch>
        </p:blipFill>
        <p:spPr bwMode="auto">
          <a:xfrm>
            <a:off x="755576" y="12700"/>
            <a:ext cx="7343775" cy="3272284"/>
          </a:xfrm>
          <a:prstGeom prst="rect">
            <a:avLst/>
          </a:prstGeom>
          <a:noFill/>
          <a:ln w="9525">
            <a:noFill/>
            <a:miter lim="800000"/>
            <a:headEnd/>
            <a:tailEnd/>
          </a:ln>
        </p:spPr>
      </p:pic>
      <p:sp>
        <p:nvSpPr>
          <p:cNvPr id="7" name="Dikdörtgen 6"/>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158822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211960" y="1219544"/>
            <a:ext cx="4667583" cy="4873752"/>
          </a:xfrm>
        </p:spPr>
        <p:txBody>
          <a:bodyPr>
            <a:normAutofit lnSpcReduction="10000"/>
          </a:bodyPr>
          <a:lstStyle/>
          <a:p>
            <a:pPr marL="0" indent="0" algn="ctr">
              <a:buNone/>
            </a:pPr>
            <a:r>
              <a:rPr lang="tr-TR" sz="2800" b="1" dirty="0" smtClean="0">
                <a:solidFill>
                  <a:schemeClr val="accent2">
                    <a:lumMod val="50000"/>
                  </a:schemeClr>
                </a:solidFill>
                <a:latin typeface="Times New Roman" pitchFamily="18" charset="0"/>
                <a:cs typeface="Times New Roman" pitchFamily="18" charset="0"/>
              </a:rPr>
              <a:t>SORUMLULUKLAR</a:t>
            </a:r>
          </a:p>
          <a:p>
            <a:r>
              <a:rPr lang="tr-TR" dirty="0">
                <a:latin typeface="Times New Roman" pitchFamily="18" charset="0"/>
                <a:cs typeface="Times New Roman" pitchFamily="18" charset="0"/>
              </a:rPr>
              <a:t>K</a:t>
            </a:r>
            <a:r>
              <a:rPr lang="tr-TR" dirty="0" smtClean="0">
                <a:latin typeface="Times New Roman" pitchFamily="18" charset="0"/>
                <a:cs typeface="Times New Roman" pitchFamily="18" charset="0"/>
              </a:rPr>
              <a:t>işinin </a:t>
            </a:r>
            <a:r>
              <a:rPr lang="tr-TR" dirty="0">
                <a:latin typeface="Times New Roman" pitchFamily="18" charset="0"/>
                <a:cs typeface="Times New Roman" pitchFamily="18" charset="0"/>
              </a:rPr>
              <a:t>kendine ve başkalarına karşı yerine getirilmesi gereken yükümlülüklerini zamanında yerine getirmesi zorunluluğudur</a:t>
            </a:r>
            <a:r>
              <a:rPr lang="tr-TR" dirty="0" smtClean="0">
                <a:latin typeface="Times New Roman" pitchFamily="18" charset="0"/>
                <a:cs typeface="Times New Roman" pitchFamily="18" charset="0"/>
              </a:rPr>
              <a:t>.</a:t>
            </a:r>
          </a:p>
          <a:p>
            <a:r>
              <a:rPr lang="tr-TR" dirty="0">
                <a:latin typeface="Times New Roman" pitchFamily="18" charset="0"/>
                <a:cs typeface="Times New Roman" pitchFamily="18" charset="0"/>
              </a:rPr>
              <a:t>Sorumluluk, karakterin en önemli öğelerinden biridir. Sorumlu olan kişi kendi üzerine düşen görevleri ve işlevleri zamanında ve istenilen şekilde istenilen biçimde yerine getirmek zorundadır. </a:t>
            </a:r>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Her insan herkes karşısında her şeyden sorumludur</a:t>
            </a:r>
            <a:r>
              <a:rPr lang="tr-TR" dirty="0" smtClean="0">
                <a:latin typeface="Times New Roman" pitchFamily="18" charset="0"/>
                <a:cs typeface="Times New Roman" pitchFamily="18" charset="0"/>
              </a:rPr>
              <a:t>.” Dostoyevski</a:t>
            </a:r>
            <a:endParaRPr lang="tr-TR" dirty="0">
              <a:latin typeface="Times New Roman" pitchFamily="18" charset="0"/>
              <a:cs typeface="Times New Roman" pitchFamily="18" charset="0"/>
            </a:endParaRPr>
          </a:p>
        </p:txBody>
      </p:sp>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pic>
        <p:nvPicPr>
          <p:cNvPr id="3074" name="Picture 2" descr="http://mebk12.meb.gov.tr/meb_iys_dosyalar/08/01/125251/resimler/2012_12/18114443_sorumlulukkop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50329"/>
            <a:ext cx="4248472" cy="559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141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1560" y="511665"/>
            <a:ext cx="7560840" cy="6229704"/>
          </a:xfrm>
        </p:spPr>
      </p:pic>
      <p:sp>
        <p:nvSpPr>
          <p:cNvPr id="6" name="Dikdörtgen 5"/>
          <p:cNvSpPr/>
          <p:nvPr/>
        </p:nvSpPr>
        <p:spPr>
          <a:xfrm>
            <a:off x="3851920" y="4365104"/>
            <a:ext cx="3888432" cy="2016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4400" dirty="0" smtClean="0"/>
              <a:t>SEVGİ</a:t>
            </a:r>
            <a:endParaRPr lang="tr-TR" sz="4400" dirty="0"/>
          </a:p>
        </p:txBody>
      </p:sp>
      <p:sp>
        <p:nvSpPr>
          <p:cNvPr id="8" name="Dikdörtgen 7"/>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2704912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211959" y="1075528"/>
            <a:ext cx="4718607" cy="4873752"/>
          </a:xfrm>
        </p:spPr>
        <p:txBody>
          <a:bodyPr>
            <a:normAutofit fontScale="92500" lnSpcReduction="20000"/>
          </a:bodyPr>
          <a:lstStyle/>
          <a:p>
            <a:pPr marL="0" indent="0" algn="ctr">
              <a:buNone/>
            </a:pPr>
            <a:r>
              <a:rPr lang="tr-TR" sz="2800" b="1" dirty="0" smtClean="0">
                <a:solidFill>
                  <a:schemeClr val="accent2">
                    <a:lumMod val="50000"/>
                  </a:schemeClr>
                </a:solidFill>
                <a:latin typeface="Times New Roman" pitchFamily="18" charset="0"/>
                <a:cs typeface="Times New Roman" pitchFamily="18" charset="0"/>
              </a:rPr>
              <a:t>SEVGİ</a:t>
            </a:r>
          </a:p>
          <a:p>
            <a:r>
              <a:rPr lang="tr-TR" dirty="0">
                <a:latin typeface="Times New Roman" pitchFamily="18" charset="0"/>
                <a:cs typeface="Times New Roman" pitchFamily="18" charset="0"/>
              </a:rPr>
              <a:t>İnsanı bir şeye veya bir kimseye karşı yakın ilgi ve bağlılık göstermeye yönelten duygu </a:t>
            </a:r>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Canım </a:t>
            </a:r>
            <a:r>
              <a:rPr lang="tr-TR" dirty="0">
                <a:latin typeface="Times New Roman" pitchFamily="18" charset="0"/>
                <a:cs typeface="Times New Roman" pitchFamily="18" charset="0"/>
              </a:rPr>
              <a:t>kudret elinde olan Allah'a yemin ederim ki sizler iman etmedikçe cennete giremezsiniz. Birbirinizi sevmedikçe de iman etmiş olmazsınız. Yaptığınız takdirde birbirinizi seveceğiniz bir şey söyleyeyim mi? Aranızda selamı </a:t>
            </a:r>
            <a:r>
              <a:rPr lang="tr-TR" dirty="0" smtClean="0">
                <a:latin typeface="Times New Roman" pitchFamily="18" charset="0"/>
                <a:cs typeface="Times New Roman" pitchFamily="18" charset="0"/>
              </a:rPr>
              <a:t>yayınız! Müslim</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îman</a:t>
            </a:r>
            <a:r>
              <a:rPr lang="tr-TR" dirty="0">
                <a:latin typeface="Times New Roman" pitchFamily="18" charset="0"/>
                <a:cs typeface="Times New Roman" pitchFamily="18" charset="0"/>
              </a:rPr>
              <a:t> 93-94</a:t>
            </a:r>
            <a:r>
              <a:rPr lang="tr-TR" dirty="0" smtClean="0">
                <a:latin typeface="Times New Roman" pitchFamily="18" charset="0"/>
                <a:cs typeface="Times New Roman" pitchFamily="18" charset="0"/>
              </a:rPr>
              <a:t>.</a:t>
            </a:r>
          </a:p>
          <a:p>
            <a:r>
              <a:rPr lang="tr-TR" dirty="0" smtClean="0">
                <a:latin typeface="Times New Roman" pitchFamily="18" charset="0"/>
                <a:cs typeface="Times New Roman" pitchFamily="18" charset="0"/>
              </a:rPr>
              <a:t>Birbirinizi Sevme Ve Acıyıp İlgi Göstermede  Tek Bir Beden Gibi Olunuz</a:t>
            </a:r>
          </a:p>
          <a:p>
            <a:pPr marL="0" indent="0">
              <a:buNone/>
            </a:pPr>
            <a:endParaRPr lang="tr-TR" dirty="0">
              <a:latin typeface="Times New Roman" pitchFamily="18" charset="0"/>
              <a:cs typeface="Times New Roman" pitchFamily="18" charset="0"/>
            </a:endParaRPr>
          </a:p>
        </p:txBody>
      </p:sp>
      <p:pic>
        <p:nvPicPr>
          <p:cNvPr id="2050" name="Picture 2" descr="http://www.tryazi.com/wp-content/uploads/2013/05/insan-sevgisi-kompozisyon.jpg"/>
          <p:cNvPicPr>
            <a:picLocks noChangeAspect="1" noChangeArrowheads="1"/>
          </p:cNvPicPr>
          <p:nvPr/>
        </p:nvPicPr>
        <p:blipFill rotWithShape="1">
          <a:blip r:embed="rId2">
            <a:extLst>
              <a:ext uri="{28A0092B-C50C-407E-A947-70E740481C1C}">
                <a14:useLocalDpi xmlns:a14="http://schemas.microsoft.com/office/drawing/2010/main" val="0"/>
              </a:ext>
            </a:extLst>
          </a:blip>
          <a:srcRect l="5585" t="955" r="408" b="3035"/>
          <a:stretch/>
        </p:blipFill>
        <p:spPr bwMode="auto">
          <a:xfrm>
            <a:off x="179512" y="1412776"/>
            <a:ext cx="3587711" cy="2384385"/>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pic>
        <p:nvPicPr>
          <p:cNvPr id="2" name="Picture 2" descr="http://blog.idealsohbet.com/wp-content/uploads/2009/12/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933056"/>
            <a:ext cx="3587711"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413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7467600" cy="221825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tr-TR" altLang="tr-TR" b="1" cap="none" dirty="0" smtClean="0">
                <a:ln/>
                <a:solidFill>
                  <a:schemeClr val="accent3"/>
                </a:solidFill>
                <a:latin typeface="Times New Roman" panose="02020603050405020304" pitchFamily="18" charset="0"/>
                <a:cs typeface="Times New Roman" panose="02020603050405020304" pitchFamily="18" charset="0"/>
              </a:rPr>
              <a:t>TANIM</a:t>
            </a:r>
          </a:p>
        </p:txBody>
      </p:sp>
      <p:sp>
        <p:nvSpPr>
          <p:cNvPr id="4099" name="Rectangle 3"/>
          <p:cNvSpPr>
            <a:spLocks noGrp="1" noChangeArrowheads="1"/>
          </p:cNvSpPr>
          <p:nvPr>
            <p:ph idx="1"/>
          </p:nvPr>
        </p:nvSpPr>
        <p:spPr>
          <a:xfrm>
            <a:off x="372480" y="3068960"/>
            <a:ext cx="8363272" cy="3600400"/>
          </a:xfrm>
        </p:spPr>
        <p:txBody>
          <a:bodyPr>
            <a:normAutofit/>
          </a:bodyPr>
          <a:lstStyle/>
          <a:p>
            <a:pPr algn="ctr" eaLnBrk="1" hangingPunct="1">
              <a:buFontTx/>
              <a:buNone/>
            </a:pPr>
            <a:r>
              <a:rPr lang="tr-TR" altLang="tr-TR" sz="3600" b="1" dirty="0" smtClean="0">
                <a:solidFill>
                  <a:srgbClr val="FF0000"/>
                </a:solidFill>
                <a:latin typeface="Times New Roman" pitchFamily="18" charset="0"/>
                <a:cs typeface="Times New Roman" pitchFamily="18" charset="0"/>
              </a:rPr>
              <a:t>DEĞER</a:t>
            </a:r>
          </a:p>
          <a:p>
            <a:r>
              <a:rPr lang="tr-TR" altLang="tr-TR" dirty="0" smtClean="0">
                <a:latin typeface="Times New Roman" pitchFamily="18" charset="0"/>
                <a:cs typeface="Times New Roman" pitchFamily="18" charset="0"/>
              </a:rPr>
              <a:t>Bir sosyal grup veya toplumun kendi varlık, birlik, işleyiş ve devamını sağlamak ve sürdürmek için; üyelerinin çoğunluğu tarafından doğru ve gerekli oldukları kabul edilen ortak düşünce, amaç, inançlardır.</a:t>
            </a:r>
          </a:p>
          <a:p>
            <a:r>
              <a:rPr lang="tr-TR" altLang="tr-TR" dirty="0" smtClean="0">
                <a:latin typeface="Times New Roman" pitchFamily="18" charset="0"/>
                <a:cs typeface="Times New Roman" pitchFamily="18" charset="0"/>
              </a:rPr>
              <a:t>İnsanların çoğunluğu tarafından üzerinde uzlaştıkları ve paylaşılan gerçek davranış standartlarıdır. </a:t>
            </a:r>
          </a:p>
          <a:p>
            <a:pPr algn="ctr">
              <a:buNone/>
            </a:pPr>
            <a:endParaRPr lang="tr-TR" altLang="tr-TR" dirty="0" smtClean="0">
              <a:latin typeface="Segoe Print" pitchFamily="2" charset="0"/>
              <a:cs typeface="Times New Roman" pitchFamily="18" charset="0"/>
            </a:endParaRPr>
          </a:p>
        </p:txBody>
      </p:sp>
      <p:pic>
        <p:nvPicPr>
          <p:cNvPr id="4100" name="3 Resim" descr="imagesCAWNERJQ.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764704"/>
            <a:ext cx="32766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p:cNvSpPr>
            <a:spLocks noGrp="1"/>
          </p:cNvSpPr>
          <p:nvPr>
            <p:ph type="sldNum" sz="quarter" idx="4294967295"/>
          </p:nvPr>
        </p:nvSpPr>
        <p:spPr>
          <a:xfrm>
            <a:off x="6553200" y="6356350"/>
            <a:ext cx="2133600" cy="365125"/>
          </a:xfrm>
          <a:prstGeom prst="rect">
            <a:avLst/>
          </a:prstGeom>
        </p:spPr>
        <p:txBody>
          <a:bodyPr/>
          <a:lstStyle/>
          <a:p>
            <a:pPr>
              <a:defRPr/>
            </a:pPr>
            <a:fld id="{E2AD69E7-5F3B-4BBF-B23E-E0C282492D45}" type="slidenum">
              <a:rPr lang="tr-TR" smtClean="0"/>
              <a:pPr>
                <a:defRPr/>
              </a:pPr>
              <a:t>3</a:t>
            </a:fld>
            <a:endParaRPr lang="tr-TR"/>
          </a:p>
        </p:txBody>
      </p:sp>
      <p:sp>
        <p:nvSpPr>
          <p:cNvPr id="2" name="Dikdörtgen 1"/>
          <p:cNvSpPr/>
          <p:nvPr/>
        </p:nvSpPr>
        <p:spPr>
          <a:xfrm>
            <a:off x="3131840" y="188640"/>
            <a:ext cx="2332690" cy="369332"/>
          </a:xfrm>
          <a:prstGeom prst="rect">
            <a:avLst/>
          </a:prstGeom>
        </p:spPr>
        <p:txBody>
          <a:bodyPr wrap="none">
            <a:spAutoFit/>
          </a:bodyPr>
          <a:lstStyle/>
          <a:p>
            <a:r>
              <a:rPr lang="tr-TR"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dirty="0"/>
          </a:p>
        </p:txBody>
      </p:sp>
    </p:spTree>
    <p:extLst>
      <p:ext uri="{BB962C8B-B14F-4D97-AF65-F5344CB8AC3E}">
        <p14:creationId xmlns:p14="http://schemas.microsoft.com/office/powerpoint/2010/main" val="495301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283968" y="1020789"/>
            <a:ext cx="4785048" cy="5720579"/>
          </a:xfrm>
        </p:spPr>
        <p:txBody>
          <a:bodyPr/>
          <a:lstStyle/>
          <a:p>
            <a:pPr marL="0" indent="0" algn="ctr">
              <a:buNone/>
            </a:pPr>
            <a:r>
              <a:rPr lang="tr-TR" sz="2800" b="1" dirty="0" smtClean="0">
                <a:solidFill>
                  <a:schemeClr val="accent4">
                    <a:lumMod val="75000"/>
                  </a:schemeClr>
                </a:solidFill>
                <a:latin typeface="Times New Roman" panose="02020603050405020304" pitchFamily="18" charset="0"/>
                <a:cs typeface="Times New Roman" pitchFamily="18" charset="0"/>
              </a:rPr>
              <a:t>SAYGI</a:t>
            </a:r>
          </a:p>
          <a:p>
            <a:pPr marL="0" indent="0">
              <a:buNone/>
            </a:pPr>
            <a:r>
              <a:rPr lang="tr-TR" dirty="0">
                <a:latin typeface="Times New Roman" pitchFamily="18" charset="0"/>
                <a:cs typeface="Times New Roman" pitchFamily="18" charset="0"/>
              </a:rPr>
              <a:t>Değeri, üstünlüğü, yaşlılığı, yararlılığı, kutsallığı dolayısıyla bir kimseye, bir şeye karşı dikkatli, özenli, ölçülü davranmaya sebep olan sevgi duygusu, hürmet, </a:t>
            </a:r>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Küçüklerimize merhamet etmeyen, büyüklerimize </a:t>
            </a:r>
            <a:r>
              <a:rPr lang="tr-TR" dirty="0" smtClean="0">
                <a:latin typeface="Times New Roman" pitchFamily="18" charset="0"/>
                <a:cs typeface="Times New Roman" pitchFamily="18" charset="0"/>
              </a:rPr>
              <a:t>saygı göstermeyen </a:t>
            </a:r>
            <a:r>
              <a:rPr lang="tr-TR" dirty="0">
                <a:latin typeface="Times New Roman" pitchFamily="18" charset="0"/>
                <a:cs typeface="Times New Roman" pitchFamily="18" charset="0"/>
              </a:rPr>
              <a:t>bizden değildir." </a:t>
            </a:r>
            <a:endParaRPr lang="tr-TR" dirty="0" smtClean="0">
              <a:latin typeface="Times New Roman" pitchFamily="18" charset="0"/>
              <a:cs typeface="Times New Roman" pitchFamily="18" charset="0"/>
            </a:endParaRPr>
          </a:p>
          <a:p>
            <a:pPr marL="0" indent="0">
              <a:buNone/>
            </a:pPr>
            <a:r>
              <a:rPr lang="tr-TR" dirty="0" err="1" smtClean="0">
                <a:latin typeface="Times New Roman" panose="02020603050405020304" pitchFamily="18" charset="0"/>
                <a:cs typeface="Times New Roman" panose="02020603050405020304" pitchFamily="18" charset="0"/>
              </a:rPr>
              <a:t>Tirmizî</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Birr</a:t>
            </a:r>
            <a:r>
              <a:rPr lang="tr-TR" dirty="0">
                <a:latin typeface="Times New Roman" panose="02020603050405020304" pitchFamily="18" charset="0"/>
                <a:cs typeface="Times New Roman" panose="02020603050405020304" pitchFamily="18" charset="0"/>
              </a:rPr>
              <a:t>, 15; </a:t>
            </a:r>
            <a:r>
              <a:rPr lang="tr-TR" dirty="0" err="1">
                <a:latin typeface="Times New Roman" panose="02020603050405020304" pitchFamily="18" charset="0"/>
                <a:cs typeface="Times New Roman" panose="02020603050405020304" pitchFamily="18" charset="0"/>
              </a:rPr>
              <a:t>Ebû</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Dâvûd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Edeb</a:t>
            </a:r>
            <a:r>
              <a:rPr lang="tr-TR" dirty="0">
                <a:latin typeface="Times New Roman" panose="02020603050405020304" pitchFamily="18" charset="0"/>
                <a:cs typeface="Times New Roman" panose="02020603050405020304" pitchFamily="18" charset="0"/>
              </a:rPr>
              <a:t>, </a:t>
            </a:r>
            <a:r>
              <a:rPr lang="tr-TR" dirty="0" smtClean="0">
                <a:latin typeface="Times New Roman" pitchFamily="18" charset="0"/>
                <a:cs typeface="Times New Roman" pitchFamily="18" charset="0"/>
              </a:rPr>
              <a:t>66.</a:t>
            </a:r>
          </a:p>
          <a:p>
            <a:pPr marL="0" indent="0">
              <a:buNone/>
            </a:pPr>
            <a:r>
              <a:rPr lang="tr-TR" dirty="0" smtClean="0">
                <a:latin typeface="Times New Roman" pitchFamily="18" charset="0"/>
                <a:cs typeface="Times New Roman" pitchFamily="18" charset="0"/>
              </a:rPr>
              <a:t>Küçüğüne Acı Büyüğüne Saygı Göster </a:t>
            </a:r>
          </a:p>
          <a:p>
            <a:pPr marL="0" indent="0">
              <a:buNone/>
            </a:pPr>
            <a:endParaRPr lang="tr-TR" dirty="0">
              <a:latin typeface="Times New Roman" pitchFamily="18" charset="0"/>
              <a:cs typeface="Times New Roman" pitchFamily="18" charset="0"/>
            </a:endParaRPr>
          </a:p>
        </p:txBody>
      </p:sp>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pic>
        <p:nvPicPr>
          <p:cNvPr id="1026" name="Picture 2" descr="http://unlubeton.com/FileUpload/bs17677/File/dogaya_say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628800"/>
            <a:ext cx="4236343"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678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1560" y="547619"/>
            <a:ext cx="7488832" cy="6121741"/>
          </a:xfrm>
        </p:spPr>
      </p:pic>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4040798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9553" y="511664"/>
            <a:ext cx="7560840" cy="5797563"/>
          </a:xfrm>
        </p:spPr>
      </p:pic>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2209364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43608" y="732756"/>
            <a:ext cx="7056784" cy="6008611"/>
          </a:xfrm>
          <a:effectLst>
            <a:softEdge rad="127000"/>
          </a:effectLst>
        </p:spPr>
      </p:pic>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4120998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4509120"/>
            <a:ext cx="7467600" cy="4873752"/>
          </a:xfrm>
        </p:spPr>
        <p:txBody>
          <a:bodyPr/>
          <a:lstStyle/>
          <a:p>
            <a:pPr marL="0" indent="0" algn="ctr">
              <a:buNone/>
            </a:pPr>
            <a:r>
              <a:rPr lang="tr-TR" dirty="0" smtClean="0">
                <a:latin typeface="Times New Roman" pitchFamily="18" charset="0"/>
                <a:cs typeface="Times New Roman" pitchFamily="18" charset="0"/>
              </a:rPr>
              <a:t>HOŞGÖRÜ</a:t>
            </a:r>
          </a:p>
          <a:p>
            <a:pPr marL="0" indent="0">
              <a:buNone/>
            </a:pPr>
            <a:r>
              <a:rPr lang="tr-TR" dirty="0">
                <a:latin typeface="Times New Roman" pitchFamily="18" charset="0"/>
                <a:cs typeface="Times New Roman" pitchFamily="18" charset="0"/>
              </a:rPr>
              <a:t>“Hoşgörülü ol ki sana da öyle davranılsın.” </a:t>
            </a:r>
            <a:r>
              <a:rPr lang="tr-TR" dirty="0" err="1">
                <a:latin typeface="Times New Roman" pitchFamily="18" charset="0"/>
                <a:cs typeface="Times New Roman" pitchFamily="18" charset="0"/>
              </a:rPr>
              <a:t>Hz.Muhammed</a:t>
            </a:r>
            <a:r>
              <a:rPr lang="tr-TR" dirty="0">
                <a:latin typeface="Times New Roman" pitchFamily="18" charset="0"/>
                <a:cs typeface="Times New Roman" pitchFamily="18" charset="0"/>
              </a:rPr>
              <a:t> (Sav)</a:t>
            </a:r>
          </a:p>
        </p:txBody>
      </p:sp>
      <p:pic>
        <p:nvPicPr>
          <p:cNvPr id="2" name="Resim 1" descr="Ekran Kırpma"/>
          <p:cNvPicPr>
            <a:picLocks noChangeAspect="1"/>
          </p:cNvPicPr>
          <p:nvPr/>
        </p:nvPicPr>
        <p:blipFill rotWithShape="1">
          <a:blip r:embed="rId2">
            <a:extLst>
              <a:ext uri="{28A0092B-C50C-407E-A947-70E740481C1C}">
                <a14:useLocalDpi xmlns:a14="http://schemas.microsoft.com/office/drawing/2010/main" val="0"/>
              </a:ext>
            </a:extLst>
          </a:blip>
          <a:srcRect l="5557" t="6213" r="3198" b="3951"/>
          <a:stretch/>
        </p:blipFill>
        <p:spPr>
          <a:xfrm>
            <a:off x="651753" y="817122"/>
            <a:ext cx="7752945" cy="3881337"/>
          </a:xfrm>
          <a:prstGeom prst="rect">
            <a:avLst/>
          </a:prstGeom>
          <a:effectLst>
            <a:softEdge rad="127000"/>
          </a:effectLst>
        </p:spPr>
      </p:pic>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138370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Ekran Kırpma"/>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59632" y="732757"/>
            <a:ext cx="6768752" cy="5958555"/>
          </a:xfrm>
          <a:prstGeom prst="rect">
            <a:avLst/>
          </a:prstGeom>
        </p:spPr>
      </p:pic>
      <p:sp>
        <p:nvSpPr>
          <p:cNvPr id="5" name="Dikdörtgen 4"/>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3877036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5536" y="592756"/>
            <a:ext cx="7704856" cy="6004596"/>
          </a:xfrm>
        </p:spPr>
      </p:pic>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3447751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139952" y="1250329"/>
            <a:ext cx="4644008" cy="5607670"/>
          </a:xfrm>
        </p:spPr>
        <p:txBody>
          <a:bodyPr>
            <a:normAutofit lnSpcReduction="10000"/>
          </a:bodyPr>
          <a:lstStyle/>
          <a:p>
            <a:r>
              <a:rPr lang="tr-TR" dirty="0"/>
              <a:t>Değerlerimiz yaratılıştan vardır. Onları dışa vurmak eğitim işidir. </a:t>
            </a:r>
            <a:endParaRPr lang="tr-TR" dirty="0" smtClean="0"/>
          </a:p>
          <a:p>
            <a:r>
              <a:rPr lang="tr-TR" dirty="0" smtClean="0"/>
              <a:t>İnsanı </a:t>
            </a:r>
            <a:r>
              <a:rPr lang="tr-TR" dirty="0"/>
              <a:t>en iyi yaratıcı ALLAH tanıdığı için  onun değerlerinin dışa çıkıp insan değerine eklenmesi için en iyi yöntemleri de dinin göndericisi ALLAH bildirmiştir. </a:t>
            </a:r>
          </a:p>
          <a:p>
            <a:r>
              <a:rPr lang="tr-TR" dirty="0" smtClean="0"/>
              <a:t>Yüce </a:t>
            </a:r>
            <a:r>
              <a:rPr lang="tr-TR" dirty="0"/>
              <a:t>İslam dini insanın </a:t>
            </a:r>
            <a:r>
              <a:rPr lang="tr-TR" dirty="0" err="1"/>
              <a:t>kamilleşmesi</a:t>
            </a:r>
            <a:r>
              <a:rPr lang="tr-TR" dirty="0"/>
              <a:t> için tavsiyede bulunduğu ahlak kurallarının hepsi bir değer davranışıdır. </a:t>
            </a:r>
          </a:p>
          <a:p>
            <a:endParaRPr lang="tr-TR" dirty="0"/>
          </a:p>
        </p:txBody>
      </p:sp>
      <p:pic>
        <p:nvPicPr>
          <p:cNvPr id="6" name="İçerik Yer Tutucusu 3" descr="Ekran Kırpma"/>
          <p:cNvPicPr>
            <a:picLocks noChangeAspect="1"/>
          </p:cNvPicPr>
          <p:nvPr/>
        </p:nvPicPr>
        <p:blipFill rotWithShape="1">
          <a:blip r:embed="rId2">
            <a:extLst>
              <a:ext uri="{28A0092B-C50C-407E-A947-70E740481C1C}">
                <a14:useLocalDpi xmlns:a14="http://schemas.microsoft.com/office/drawing/2010/main" val="0"/>
              </a:ext>
            </a:extLst>
          </a:blip>
          <a:srcRect l="4932" r="4673"/>
          <a:stretch/>
        </p:blipFill>
        <p:spPr>
          <a:xfrm>
            <a:off x="107504" y="1250329"/>
            <a:ext cx="4176464" cy="5245886"/>
          </a:xfrm>
          <a:prstGeom prst="rect">
            <a:avLst/>
          </a:prstGeom>
          <a:effectLst>
            <a:softEdge rad="63500"/>
          </a:effectLst>
        </p:spPr>
      </p:pic>
      <p:sp>
        <p:nvSpPr>
          <p:cNvPr id="2" name="Dikdörtgen 1"/>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3067794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48816" y="274638"/>
            <a:ext cx="7467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r>
              <a:rPr lang="tr-TR" altLang="tr-TR" b="1" u="sng" cap="none" dirty="0" smtClean="0">
                <a:ln/>
                <a:solidFill>
                  <a:schemeClr val="accent3"/>
                </a:solidFill>
                <a:latin typeface="Times New Roman" panose="02020603050405020304" pitchFamily="18" charset="0"/>
                <a:cs typeface="Times New Roman" panose="02020603050405020304" pitchFamily="18" charset="0"/>
              </a:rPr>
              <a:t>ETİK PUSULASI</a:t>
            </a:r>
            <a:endParaRPr lang="en-US" altLang="tr-TR" b="1" u="sng" cap="none" dirty="0" smtClean="0">
              <a:ln/>
              <a:solidFill>
                <a:schemeClr val="accent3"/>
              </a:solidFill>
              <a:latin typeface="Times New Roman" panose="02020603050405020304" pitchFamily="18" charset="0"/>
              <a:cs typeface="Times New Roman" panose="02020603050405020304" pitchFamily="18" charset="0"/>
            </a:endParaRPr>
          </a:p>
        </p:txBody>
      </p:sp>
      <p:sp>
        <p:nvSpPr>
          <p:cNvPr id="61443" name="Rectangle 3"/>
          <p:cNvSpPr>
            <a:spLocks noGrp="1" noChangeArrowheads="1"/>
          </p:cNvSpPr>
          <p:nvPr>
            <p:ph sz="half" idx="1"/>
          </p:nvPr>
        </p:nvSpPr>
        <p:spPr>
          <a:xfrm>
            <a:off x="1051619" y="1981200"/>
            <a:ext cx="3808413" cy="4114800"/>
          </a:xfrm>
        </p:spPr>
        <p:txBody>
          <a:bodyPr>
            <a:normAutofit/>
          </a:bodyPr>
          <a:lstStyle/>
          <a:p>
            <a:pPr algn="ctr" eaLnBrk="1" hangingPunct="1">
              <a:buFont typeface="Arial" charset="0"/>
              <a:buNone/>
            </a:pPr>
            <a:r>
              <a:rPr lang="tr-TR" altLang="tr-TR" sz="3200" b="1" u="sng" dirty="0" smtClean="0">
                <a:solidFill>
                  <a:schemeClr val="accent2"/>
                </a:solidFill>
                <a:latin typeface="Times New Roman" panose="02020603050405020304" pitchFamily="18" charset="0"/>
                <a:cs typeface="Times New Roman" panose="02020603050405020304" pitchFamily="18" charset="0"/>
              </a:rPr>
              <a:t>PUSULA</a:t>
            </a:r>
          </a:p>
          <a:p>
            <a:pPr eaLnBrk="1" hangingPunct="1"/>
            <a:endParaRPr lang="tr-TR" altLang="tr-TR" sz="3200" b="1" dirty="0" smtClean="0">
              <a:latin typeface="Times New Roman" panose="02020603050405020304" pitchFamily="18" charset="0"/>
              <a:cs typeface="Times New Roman" panose="02020603050405020304" pitchFamily="18" charset="0"/>
            </a:endParaRPr>
          </a:p>
          <a:p>
            <a:pPr eaLnBrk="1" hangingPunct="1">
              <a:buFont typeface="Arial" charset="0"/>
              <a:buNone/>
            </a:pPr>
            <a:r>
              <a:rPr lang="tr-TR" altLang="tr-TR" sz="3200" b="1" dirty="0" smtClean="0">
                <a:latin typeface="Times New Roman" panose="02020603050405020304" pitchFamily="18" charset="0"/>
                <a:cs typeface="Times New Roman" panose="02020603050405020304" pitchFamily="18" charset="0"/>
              </a:rPr>
              <a:t>         Kuzey</a:t>
            </a:r>
          </a:p>
          <a:p>
            <a:pPr eaLnBrk="1" hangingPunct="1">
              <a:buFont typeface="Arial" charset="0"/>
              <a:buNone/>
            </a:pPr>
            <a:r>
              <a:rPr lang="en-US" altLang="tr-TR" sz="3200" b="1" dirty="0" smtClean="0">
                <a:solidFill>
                  <a:schemeClr val="accent2"/>
                </a:solidFill>
                <a:latin typeface="Times New Roman" panose="02020603050405020304" pitchFamily="18" charset="0"/>
                <a:cs typeface="Times New Roman" panose="02020603050405020304" pitchFamily="18" charset="0"/>
              </a:rPr>
              <a:t>              I</a:t>
            </a:r>
            <a:endParaRPr lang="tr-TR" altLang="tr-TR" sz="3200" b="1" dirty="0" smtClean="0">
              <a:solidFill>
                <a:schemeClr val="accent2"/>
              </a:solidFill>
              <a:latin typeface="Times New Roman" panose="02020603050405020304" pitchFamily="18" charset="0"/>
              <a:cs typeface="Times New Roman" panose="02020603050405020304" pitchFamily="18" charset="0"/>
            </a:endParaRPr>
          </a:p>
          <a:p>
            <a:pPr eaLnBrk="1" hangingPunct="1">
              <a:buFont typeface="Arial" charset="0"/>
              <a:buNone/>
            </a:pPr>
            <a:r>
              <a:rPr lang="tr-TR" altLang="tr-TR" sz="3200" b="1" dirty="0" smtClean="0">
                <a:latin typeface="Times New Roman" panose="02020603050405020304" pitchFamily="18" charset="0"/>
                <a:cs typeface="Times New Roman" panose="02020603050405020304" pitchFamily="18" charset="0"/>
              </a:rPr>
              <a:t>Batı </a:t>
            </a:r>
            <a:r>
              <a:rPr lang="tr-TR" altLang="tr-TR" sz="3200" b="1" dirty="0" smtClean="0">
                <a:solidFill>
                  <a:schemeClr val="accent2"/>
                </a:solidFill>
                <a:latin typeface="Times New Roman" panose="02020603050405020304" pitchFamily="18" charset="0"/>
                <a:cs typeface="Times New Roman" panose="02020603050405020304" pitchFamily="18" charset="0"/>
              </a:rPr>
              <a:t> *****  </a:t>
            </a:r>
            <a:r>
              <a:rPr lang="tr-TR" altLang="tr-TR" sz="3200" b="1" dirty="0" smtClean="0">
                <a:latin typeface="Times New Roman" panose="02020603050405020304" pitchFamily="18" charset="0"/>
                <a:cs typeface="Times New Roman" panose="02020603050405020304" pitchFamily="18" charset="0"/>
              </a:rPr>
              <a:t>Doğu</a:t>
            </a:r>
          </a:p>
          <a:p>
            <a:pPr eaLnBrk="1" hangingPunct="1">
              <a:buFont typeface="Arial" charset="0"/>
              <a:buNone/>
            </a:pPr>
            <a:r>
              <a:rPr lang="en-US" altLang="tr-TR" sz="3200" b="1" dirty="0" smtClean="0">
                <a:solidFill>
                  <a:schemeClr val="accent2"/>
                </a:solidFill>
                <a:latin typeface="Times New Roman" panose="02020603050405020304" pitchFamily="18" charset="0"/>
                <a:cs typeface="Times New Roman" panose="02020603050405020304" pitchFamily="18" charset="0"/>
              </a:rPr>
              <a:t>              I</a:t>
            </a:r>
            <a:endParaRPr lang="tr-TR" altLang="tr-TR" sz="3200" b="1" dirty="0" smtClean="0">
              <a:solidFill>
                <a:schemeClr val="accent2"/>
              </a:solidFill>
              <a:latin typeface="Times New Roman" panose="02020603050405020304" pitchFamily="18" charset="0"/>
              <a:cs typeface="Times New Roman" panose="02020603050405020304" pitchFamily="18" charset="0"/>
            </a:endParaRPr>
          </a:p>
          <a:p>
            <a:pPr eaLnBrk="1" hangingPunct="1">
              <a:buFont typeface="Arial" charset="0"/>
              <a:buNone/>
            </a:pPr>
            <a:r>
              <a:rPr lang="tr-TR" altLang="tr-TR" sz="3200" b="1" dirty="0" smtClean="0">
                <a:latin typeface="Times New Roman" panose="02020603050405020304" pitchFamily="18" charset="0"/>
                <a:cs typeface="Times New Roman" panose="02020603050405020304" pitchFamily="18" charset="0"/>
              </a:rPr>
              <a:t>         Güney</a:t>
            </a:r>
            <a:endParaRPr lang="en-US" altLang="tr-TR" sz="3200" b="1" dirty="0" smtClean="0">
              <a:latin typeface="Times New Roman" panose="02020603050405020304" pitchFamily="18" charset="0"/>
              <a:cs typeface="Times New Roman" panose="02020603050405020304" pitchFamily="18" charset="0"/>
            </a:endParaRPr>
          </a:p>
        </p:txBody>
      </p:sp>
      <p:sp>
        <p:nvSpPr>
          <p:cNvPr id="61444" name="Rectangle 4"/>
          <p:cNvSpPr>
            <a:spLocks noGrp="1" noChangeArrowheads="1"/>
          </p:cNvSpPr>
          <p:nvPr>
            <p:ph sz="half" idx="2"/>
          </p:nvPr>
        </p:nvSpPr>
        <p:spPr>
          <a:xfrm>
            <a:off x="5076825" y="2060575"/>
            <a:ext cx="3808413" cy="4114800"/>
          </a:xfrm>
        </p:spPr>
        <p:txBody>
          <a:bodyPr>
            <a:normAutofit/>
          </a:bodyPr>
          <a:lstStyle/>
          <a:p>
            <a:pPr algn="ctr" eaLnBrk="1" hangingPunct="1">
              <a:buFont typeface="Arial" charset="0"/>
              <a:buNone/>
            </a:pPr>
            <a:r>
              <a:rPr lang="tr-TR" altLang="tr-TR" sz="3200" b="1" u="sng" dirty="0" smtClean="0">
                <a:solidFill>
                  <a:srgbClr val="00B050"/>
                </a:solidFill>
                <a:latin typeface="Times New Roman" panose="02020603050405020304" pitchFamily="18" charset="0"/>
                <a:cs typeface="Times New Roman" panose="02020603050405020304" pitchFamily="18" charset="0"/>
              </a:rPr>
              <a:t>ETİK</a:t>
            </a:r>
          </a:p>
          <a:p>
            <a:pPr eaLnBrk="1" hangingPunct="1"/>
            <a:endParaRPr lang="tr-TR" altLang="tr-TR" sz="3200" b="1" u="sng" dirty="0" smtClean="0">
              <a:latin typeface="Times New Roman" panose="02020603050405020304" pitchFamily="18" charset="0"/>
              <a:cs typeface="Times New Roman" panose="02020603050405020304" pitchFamily="18" charset="0"/>
            </a:endParaRPr>
          </a:p>
          <a:p>
            <a:pPr eaLnBrk="1" hangingPunct="1">
              <a:buFont typeface="Arial" charset="0"/>
              <a:buNone/>
            </a:pPr>
            <a:r>
              <a:rPr lang="tr-TR" altLang="tr-TR" sz="3200" b="1" dirty="0" smtClean="0">
                <a:latin typeface="Times New Roman" panose="02020603050405020304" pitchFamily="18" charset="0"/>
                <a:cs typeface="Times New Roman" panose="02020603050405020304" pitchFamily="18" charset="0"/>
              </a:rPr>
              <a:t>              İyi</a:t>
            </a:r>
          </a:p>
          <a:p>
            <a:pPr eaLnBrk="1" hangingPunct="1">
              <a:buFont typeface="Arial" charset="0"/>
              <a:buNone/>
            </a:pPr>
            <a:r>
              <a:rPr lang="tr-TR" altLang="tr-TR" sz="3200" b="1" dirty="0" smtClean="0">
                <a:solidFill>
                  <a:srgbClr val="00B050"/>
                </a:solidFill>
                <a:latin typeface="Times New Roman" panose="02020603050405020304" pitchFamily="18" charset="0"/>
                <a:cs typeface="Times New Roman" panose="02020603050405020304" pitchFamily="18" charset="0"/>
              </a:rPr>
              <a:t>                </a:t>
            </a:r>
            <a:r>
              <a:rPr lang="en-US" altLang="tr-TR" sz="3200" b="1" dirty="0" smtClean="0">
                <a:solidFill>
                  <a:srgbClr val="00B050"/>
                </a:solidFill>
                <a:latin typeface="Times New Roman" panose="02020603050405020304" pitchFamily="18" charset="0"/>
                <a:cs typeface="Times New Roman" panose="02020603050405020304" pitchFamily="18" charset="0"/>
              </a:rPr>
              <a:t>I</a:t>
            </a:r>
            <a:endParaRPr lang="tr-TR" altLang="tr-TR" sz="3200" b="1" dirty="0" smtClean="0">
              <a:solidFill>
                <a:srgbClr val="00B050"/>
              </a:solidFill>
              <a:latin typeface="Times New Roman" panose="02020603050405020304" pitchFamily="18" charset="0"/>
              <a:cs typeface="Times New Roman" panose="02020603050405020304" pitchFamily="18" charset="0"/>
            </a:endParaRPr>
          </a:p>
          <a:p>
            <a:pPr eaLnBrk="1" hangingPunct="1">
              <a:buFont typeface="Arial" charset="0"/>
              <a:buNone/>
            </a:pPr>
            <a:r>
              <a:rPr lang="tr-TR" altLang="tr-TR" sz="3200" b="1" dirty="0" smtClean="0">
                <a:latin typeface="Times New Roman" panose="02020603050405020304" pitchFamily="18" charset="0"/>
                <a:cs typeface="Times New Roman" panose="02020603050405020304" pitchFamily="18" charset="0"/>
              </a:rPr>
              <a:t>Doğru </a:t>
            </a:r>
            <a:r>
              <a:rPr lang="tr-TR" altLang="tr-TR" sz="3200" b="1" dirty="0" smtClean="0">
                <a:solidFill>
                  <a:srgbClr val="00B050"/>
                </a:solidFill>
                <a:latin typeface="Times New Roman" panose="02020603050405020304" pitchFamily="18" charset="0"/>
                <a:cs typeface="Times New Roman" panose="02020603050405020304" pitchFamily="18" charset="0"/>
              </a:rPr>
              <a:t>****</a:t>
            </a:r>
            <a:r>
              <a:rPr lang="tr-TR" altLang="tr-TR" sz="3200" b="1" dirty="0" smtClean="0">
                <a:latin typeface="Times New Roman" panose="02020603050405020304" pitchFamily="18" charset="0"/>
                <a:cs typeface="Times New Roman" panose="02020603050405020304" pitchFamily="18" charset="0"/>
              </a:rPr>
              <a:t> Yanlış</a:t>
            </a:r>
          </a:p>
          <a:p>
            <a:pPr eaLnBrk="1" hangingPunct="1">
              <a:buFont typeface="Arial" charset="0"/>
              <a:buNone/>
            </a:pPr>
            <a:r>
              <a:rPr lang="en-US" altLang="tr-TR" sz="3200" b="1" dirty="0" smtClean="0">
                <a:solidFill>
                  <a:srgbClr val="00B050"/>
                </a:solidFill>
                <a:latin typeface="Times New Roman" panose="02020603050405020304" pitchFamily="18" charset="0"/>
                <a:cs typeface="Times New Roman" panose="02020603050405020304" pitchFamily="18" charset="0"/>
              </a:rPr>
              <a:t>             </a:t>
            </a:r>
            <a:r>
              <a:rPr lang="tr-TR" altLang="tr-TR" sz="3200" b="1" dirty="0" smtClean="0">
                <a:solidFill>
                  <a:srgbClr val="00B050"/>
                </a:solidFill>
                <a:latin typeface="Times New Roman" panose="02020603050405020304" pitchFamily="18" charset="0"/>
                <a:cs typeface="Times New Roman" panose="02020603050405020304" pitchFamily="18" charset="0"/>
              </a:rPr>
              <a:t>   </a:t>
            </a:r>
            <a:r>
              <a:rPr lang="en-US" altLang="tr-TR" sz="3200" b="1" dirty="0" smtClean="0">
                <a:solidFill>
                  <a:srgbClr val="00B050"/>
                </a:solidFill>
                <a:latin typeface="Times New Roman" panose="02020603050405020304" pitchFamily="18" charset="0"/>
                <a:cs typeface="Times New Roman" panose="02020603050405020304" pitchFamily="18" charset="0"/>
              </a:rPr>
              <a:t>I</a:t>
            </a:r>
            <a:endParaRPr lang="tr-TR" altLang="tr-TR" sz="3200" b="1" dirty="0" smtClean="0">
              <a:solidFill>
                <a:srgbClr val="00B050"/>
              </a:solidFill>
              <a:latin typeface="Times New Roman" panose="02020603050405020304" pitchFamily="18" charset="0"/>
              <a:cs typeface="Times New Roman" panose="02020603050405020304" pitchFamily="18" charset="0"/>
            </a:endParaRPr>
          </a:p>
          <a:p>
            <a:pPr eaLnBrk="1" hangingPunct="1">
              <a:buFont typeface="Arial" charset="0"/>
              <a:buNone/>
            </a:pPr>
            <a:r>
              <a:rPr lang="tr-TR" altLang="tr-TR" sz="3200" b="1" dirty="0" smtClean="0">
                <a:latin typeface="Times New Roman" panose="02020603050405020304" pitchFamily="18" charset="0"/>
                <a:cs typeface="Times New Roman" panose="02020603050405020304" pitchFamily="18" charset="0"/>
              </a:rPr>
              <a:t>            Kötü</a:t>
            </a:r>
            <a:endParaRPr lang="en-US" altLang="tr-TR" sz="3200" b="1" dirty="0" smtClean="0">
              <a:latin typeface="Times New Roman" panose="02020603050405020304" pitchFamily="18" charset="0"/>
              <a:cs typeface="Times New Roman" panose="02020603050405020304" pitchFamily="18" charset="0"/>
            </a:endParaRPr>
          </a:p>
        </p:txBody>
      </p:sp>
      <p:sp>
        <p:nvSpPr>
          <p:cNvPr id="5" name="4 Slayt Numarası Yer Tutucusu"/>
          <p:cNvSpPr>
            <a:spLocks noGrp="1"/>
          </p:cNvSpPr>
          <p:nvPr>
            <p:ph type="sldNum" sz="quarter" idx="12"/>
          </p:nvPr>
        </p:nvSpPr>
        <p:spPr/>
        <p:txBody>
          <a:bodyPr/>
          <a:lstStyle/>
          <a:p>
            <a:pPr>
              <a:defRPr/>
            </a:pPr>
            <a:fld id="{1FACE6B6-3518-4EA7-B129-E6002F6324B8}" type="slidenum">
              <a:rPr lang="tr-TR" smtClean="0"/>
              <a:pPr>
                <a:defRPr/>
              </a:pPr>
              <a:t>5</a:t>
            </a:fld>
            <a:endParaRPr lang="tr-TR"/>
          </a:p>
        </p:txBody>
      </p:sp>
      <p:sp>
        <p:nvSpPr>
          <p:cNvPr id="6" name="Dikdörtgen 5"/>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198356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95936" y="1144189"/>
            <a:ext cx="4392488" cy="5741195"/>
          </a:xfrm>
        </p:spPr>
        <p:txBody>
          <a:bodyPr>
            <a:normAutofit/>
          </a:bodyPr>
          <a:lstStyle/>
          <a:p>
            <a:pPr marL="0" indent="0">
              <a:buNone/>
            </a:pPr>
            <a:r>
              <a:rPr lang="tr-TR" dirty="0">
                <a:latin typeface="Times New Roman" panose="02020603050405020304" pitchFamily="18" charset="0"/>
                <a:cs typeface="Times New Roman" panose="02020603050405020304" pitchFamily="18" charset="0"/>
              </a:rPr>
              <a:t>	</a:t>
            </a:r>
            <a:r>
              <a:rPr lang="tr-TR" sz="2800" b="1" dirty="0">
                <a:solidFill>
                  <a:srgbClr val="00B050"/>
                </a:solidFill>
                <a:latin typeface="Times New Roman" panose="02020603050405020304" pitchFamily="18" charset="0"/>
                <a:cs typeface="Times New Roman" panose="02020603050405020304" pitchFamily="18" charset="0"/>
              </a:rPr>
              <a:t>AHLÂK NEDİR?</a:t>
            </a:r>
          </a:p>
          <a:p>
            <a:r>
              <a:rPr lang="tr-TR" dirty="0" smtClean="0">
                <a:latin typeface="Times New Roman" panose="02020603050405020304" pitchFamily="18" charset="0"/>
                <a:cs typeface="Times New Roman" panose="02020603050405020304" pitchFamily="18" charset="0"/>
              </a:rPr>
              <a:t>Ahlâk</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hulk</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hulûk</a:t>
            </a:r>
            <a:r>
              <a:rPr lang="tr-TR" dirty="0">
                <a:latin typeface="Times New Roman" panose="02020603050405020304" pitchFamily="18" charset="0"/>
                <a:cs typeface="Times New Roman" panose="02020603050405020304" pitchFamily="18" charset="0"/>
              </a:rPr>
              <a:t> kelimelerinin çoğul şeklidir. </a:t>
            </a:r>
            <a:r>
              <a:rPr lang="tr-TR" dirty="0" err="1">
                <a:latin typeface="Times New Roman" panose="02020603050405020304" pitchFamily="18" charset="0"/>
                <a:cs typeface="Times New Roman" panose="02020603050405020304" pitchFamily="18" charset="0"/>
              </a:rPr>
              <a:t>Hulk</a:t>
            </a:r>
            <a:r>
              <a:rPr lang="tr-TR" dirty="0">
                <a:latin typeface="Times New Roman" panose="02020603050405020304" pitchFamily="18" charset="0"/>
                <a:cs typeface="Times New Roman" panose="02020603050405020304" pitchFamily="18" charset="0"/>
              </a:rPr>
              <a:t> veya </a:t>
            </a:r>
            <a:r>
              <a:rPr lang="tr-TR" dirty="0" err="1">
                <a:latin typeface="Times New Roman" panose="02020603050405020304" pitchFamily="18" charset="0"/>
                <a:cs typeface="Times New Roman" panose="02020603050405020304" pitchFamily="18" charset="0"/>
              </a:rPr>
              <a:t>hulûk</a:t>
            </a:r>
            <a:r>
              <a:rPr lang="tr-TR" dirty="0">
                <a:latin typeface="Times New Roman" panose="02020603050405020304" pitchFamily="18" charset="0"/>
                <a:cs typeface="Times New Roman" panose="02020603050405020304" pitchFamily="18" charset="0"/>
              </a:rPr>
              <a:t> insanın beden ve ruh bütünlüğü ile alâkalıdır. </a:t>
            </a:r>
          </a:p>
          <a:p>
            <a:r>
              <a:rPr lang="tr-TR" dirty="0" smtClean="0">
                <a:latin typeface="Times New Roman" panose="02020603050405020304" pitchFamily="18" charset="0"/>
                <a:cs typeface="Times New Roman" panose="02020603050405020304" pitchFamily="18" charset="0"/>
              </a:rPr>
              <a:t>Ahlâk </a:t>
            </a:r>
            <a:r>
              <a:rPr lang="tr-TR" dirty="0">
                <a:latin typeface="Times New Roman" panose="02020603050405020304" pitchFamily="18" charset="0"/>
                <a:cs typeface="Times New Roman" panose="02020603050405020304" pitchFamily="18" charset="0"/>
              </a:rPr>
              <a:t>bu çerçeve içinde, "insanın bir amaca yönelik olarak kendi arzusu ile iyi davranışlarda bulunup kötülüklerden uzak olmasıdır" şeklinde tanımlanabilir. </a:t>
            </a:r>
          </a:p>
          <a:p>
            <a:r>
              <a:rPr lang="tr-TR" dirty="0" smtClean="0">
                <a:latin typeface="Times New Roman" panose="02020603050405020304" pitchFamily="18" charset="0"/>
                <a:cs typeface="Times New Roman" panose="02020603050405020304" pitchFamily="18" charset="0"/>
              </a:rPr>
              <a:t>En Büyük Ve En Hayırlı Miras Güzel Ahlaktır</a:t>
            </a:r>
          </a:p>
          <a:p>
            <a:endParaRPr lang="tr-TR" dirty="0">
              <a:latin typeface="Times New Roman" panose="02020603050405020304" pitchFamily="18" charset="0"/>
              <a:cs typeface="Times New Roman" panose="02020603050405020304" pitchFamily="18" charset="0"/>
            </a:endParaRPr>
          </a:p>
        </p:txBody>
      </p:sp>
      <p:pic>
        <p:nvPicPr>
          <p:cNvPr id="3074" name="Picture 2" descr="http://millisorumluluk.org/wp-content/uploads/2013/10/resim_1355083529_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 y="1250329"/>
            <a:ext cx="3618829" cy="5419031"/>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2623797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1560" y="528191"/>
            <a:ext cx="7704856" cy="6141169"/>
          </a:xfrm>
          <a:effectLst>
            <a:softEdge rad="63500"/>
          </a:effectLst>
        </p:spPr>
      </p:pic>
      <p:sp>
        <p:nvSpPr>
          <p:cNvPr id="3" name="Dikdörtgen 2"/>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spTree>
    <p:extLst>
      <p:ext uri="{BB962C8B-B14F-4D97-AF65-F5344CB8AC3E}">
        <p14:creationId xmlns:p14="http://schemas.microsoft.com/office/powerpoint/2010/main" val="2674211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211960" y="1124744"/>
            <a:ext cx="4680520" cy="5472608"/>
          </a:xfrm>
        </p:spPr>
        <p:txBody>
          <a:bodyPr>
            <a:normAutofit/>
          </a:bodyPr>
          <a:lstStyle/>
          <a:p>
            <a:pPr marL="0" indent="0" algn="ctr">
              <a:buNone/>
            </a:pPr>
            <a:r>
              <a:rPr lang="tr-TR" sz="2800" b="1" dirty="0" smtClean="0">
                <a:solidFill>
                  <a:srgbClr val="0070C0"/>
                </a:solidFill>
                <a:latin typeface="Times New Roman" pitchFamily="18" charset="0"/>
                <a:cs typeface="Times New Roman" pitchFamily="18" charset="0"/>
              </a:rPr>
              <a:t>GÜVEN</a:t>
            </a:r>
          </a:p>
          <a:p>
            <a:r>
              <a:rPr lang="tr-TR" dirty="0" smtClean="0">
                <a:latin typeface="Times New Roman" pitchFamily="18" charset="0"/>
                <a:cs typeface="Times New Roman" pitchFamily="18" charset="0"/>
              </a:rPr>
              <a:t>İman </a:t>
            </a:r>
            <a:r>
              <a:rPr lang="tr-TR" dirty="0">
                <a:latin typeface="Times New Roman" pitchFamily="18" charset="0"/>
                <a:cs typeface="Times New Roman" pitchFamily="18" charset="0"/>
              </a:rPr>
              <a:t>edenler ve imanlarını zulüm (gizli şirk) ile karıştırmayanlar. . . İşte güvende olma hakkı onlarındır. . . Doğru yolu bulanlar </a:t>
            </a:r>
            <a:r>
              <a:rPr lang="tr-TR" dirty="0" smtClean="0">
                <a:latin typeface="Times New Roman" pitchFamily="18" charset="0"/>
                <a:cs typeface="Times New Roman" pitchFamily="18" charset="0"/>
              </a:rPr>
              <a:t>onlardır! Enam Suresi, 82. Ayet</a:t>
            </a:r>
          </a:p>
          <a:p>
            <a:r>
              <a:rPr lang="tr-TR" dirty="0" smtClean="0">
                <a:latin typeface="Times New Roman" pitchFamily="18" charset="0"/>
                <a:cs typeface="Times New Roman" pitchFamily="18" charset="0"/>
              </a:rPr>
              <a:t>Müslüman İnsanlar Senin Elinden Ve Dilinden Güvende Olsun</a:t>
            </a:r>
          </a:p>
          <a:p>
            <a:pPr marL="0" indent="0">
              <a:buNone/>
            </a:pPr>
            <a:endParaRPr lang="tr-TR" dirty="0">
              <a:latin typeface="Times New Roman" pitchFamily="18" charset="0"/>
              <a:cs typeface="Times New Roman" pitchFamily="18" charset="0"/>
            </a:endParaRPr>
          </a:p>
        </p:txBody>
      </p:sp>
      <p:sp>
        <p:nvSpPr>
          <p:cNvPr id="5" name="Dikdörtgen 4"/>
          <p:cNvSpPr/>
          <p:nvPr/>
        </p:nvSpPr>
        <p:spPr>
          <a:xfrm>
            <a:off x="2286000" y="50000"/>
            <a:ext cx="4572000" cy="461665"/>
          </a:xfrm>
          <a:prstGeom prst="rect">
            <a:avLst/>
          </a:prstGeom>
        </p:spPr>
        <p:txBody>
          <a:bodyPr>
            <a:spAutoFit/>
          </a:bodyPr>
          <a:lstStyle/>
          <a:p>
            <a:pPr algn="ctr"/>
            <a:r>
              <a:rPr lang="tr-TR"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DEĞERLER EĞİTİMİ</a:t>
            </a:r>
            <a:endParaRPr lang="tr-TR" sz="1200" dirty="0"/>
          </a:p>
        </p:txBody>
      </p:sp>
      <p:pic>
        <p:nvPicPr>
          <p:cNvPr id="1026" name="Picture 2" descr="L:\KAYSERİ STRATEJİK PLAN ÇALIŞMALARI\DEĞERLER EĞİTİMİ\G³ven Benim Ailemdir.jp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412777"/>
            <a:ext cx="4320479" cy="439248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77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139952" y="1250329"/>
            <a:ext cx="4752528" cy="5779071"/>
          </a:xfrm>
        </p:spPr>
        <p:txBody>
          <a:bodyPr>
            <a:normAutofit/>
          </a:bodyPr>
          <a:lstStyle/>
          <a:p>
            <a:pPr marL="0" indent="0" algn="ctr">
              <a:buNone/>
            </a:pPr>
            <a:r>
              <a:rPr lang="tr-TR" sz="2800" b="1" dirty="0" smtClean="0">
                <a:solidFill>
                  <a:schemeClr val="accent1">
                    <a:lumMod val="50000"/>
                  </a:schemeClr>
                </a:solidFill>
                <a:latin typeface="Times New Roman" pitchFamily="18" charset="0"/>
                <a:cs typeface="Times New Roman" pitchFamily="18" charset="0"/>
              </a:rPr>
              <a:t>DOĞRULUK, DÜRÜSTLÜK</a:t>
            </a:r>
          </a:p>
          <a:p>
            <a:pPr marL="0" indent="0">
              <a:buNone/>
            </a:pPr>
            <a:r>
              <a:rPr lang="tr-TR" dirty="0">
                <a:latin typeface="Times New Roman" pitchFamily="18" charset="0"/>
                <a:cs typeface="Times New Roman" pitchFamily="18" charset="0"/>
              </a:rPr>
              <a:t>Rabbinin kelimesi (Kur'an) doğruluk ve adalet bakımından tamdır. Onun kelimelerini değiştirebilecek yoktur. O, hakkıyla işitendir, hakkıyla bilendir</a:t>
            </a:r>
            <a:r>
              <a:rPr lang="tr-TR" dirty="0" smtClean="0">
                <a:latin typeface="Times New Roman" pitchFamily="18" charset="0"/>
                <a:cs typeface="Times New Roman" pitchFamily="18" charset="0"/>
              </a:rPr>
              <a:t>.</a:t>
            </a:r>
          </a:p>
          <a:p>
            <a:pPr marL="0" indent="0">
              <a:buNone/>
            </a:pPr>
            <a:r>
              <a:rPr lang="tr-TR" dirty="0" smtClean="0">
                <a:latin typeface="Times New Roman" pitchFamily="18" charset="0"/>
                <a:cs typeface="Times New Roman" pitchFamily="18" charset="0"/>
              </a:rPr>
              <a:t>Enam Suresi, 115. Ayet</a:t>
            </a:r>
          </a:p>
          <a:p>
            <a:pPr marL="0" indent="0">
              <a:buNone/>
            </a:pPr>
            <a:r>
              <a:rPr lang="tr-TR" dirty="0" smtClean="0">
                <a:latin typeface="Times New Roman" pitchFamily="18" charset="0"/>
                <a:cs typeface="Times New Roman" pitchFamily="18" charset="0"/>
              </a:rPr>
              <a:t>Yalan Konuşma  Sözünde Dur  Emaneti Koru  İki Yüzlü Olma</a:t>
            </a:r>
          </a:p>
          <a:p>
            <a:pPr marL="0" indent="0">
              <a:buNone/>
            </a:pPr>
            <a:r>
              <a:rPr lang="tr-TR" dirty="0" smtClean="0">
                <a:latin typeface="Times New Roman" pitchFamily="18" charset="0"/>
                <a:cs typeface="Times New Roman" pitchFamily="18" charset="0"/>
              </a:rPr>
              <a:t>Çirkin Söz Ve Davranış Seni Kirletir İyi Söz Ve İffetli Olmak Seni Güzelleştirir</a:t>
            </a:r>
          </a:p>
          <a:p>
            <a:pPr marL="0" indent="0">
              <a:buNone/>
            </a:pPr>
            <a:endParaRPr lang="tr-TR" dirty="0">
              <a:latin typeface="Times New Roman" pitchFamily="18" charset="0"/>
              <a:cs typeface="Times New Roman" pitchFamily="18" charset="0"/>
            </a:endParaRPr>
          </a:p>
        </p:txBody>
      </p:sp>
      <p:pic>
        <p:nvPicPr>
          <p:cNvPr id="4" name="Resim 3"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250328"/>
            <a:ext cx="3672408" cy="5607671"/>
          </a:xfrm>
          <a:prstGeom prst="rect">
            <a:avLst/>
          </a:prstGeom>
        </p:spPr>
      </p:pic>
    </p:spTree>
    <p:extLst>
      <p:ext uri="{BB962C8B-B14F-4D97-AF65-F5344CB8AC3E}">
        <p14:creationId xmlns:p14="http://schemas.microsoft.com/office/powerpoint/2010/main" val="34754908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638</TotalTime>
  <Words>1845</Words>
  <Application>Microsoft Office PowerPoint</Application>
  <PresentationFormat>Ekran Gösterisi (4:3)</PresentationFormat>
  <Paragraphs>234</Paragraphs>
  <Slides>36</Slides>
  <Notes>1</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Cumba</vt:lpstr>
      <vt:lpstr>DEĞERLER EĞİTİMİ</vt:lpstr>
      <vt:lpstr>PowerPoint Sunusu</vt:lpstr>
      <vt:lpstr>TANIM</vt:lpstr>
      <vt:lpstr>PowerPoint Sunusu</vt:lpstr>
      <vt:lpstr>ETİK PUSULASI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DÜŞERSEM ELİMİ TUT,BİR GÜN BEN DE SENİN ELİNİ TUTARIM.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YAŞAYAN DEĞERLER</dc:title>
  <dc:creator>burak</dc:creator>
  <cp:lastModifiedBy>Userr</cp:lastModifiedBy>
  <cp:revision>35</cp:revision>
  <dcterms:created xsi:type="dcterms:W3CDTF">2014-03-16T19:24:30Z</dcterms:created>
  <dcterms:modified xsi:type="dcterms:W3CDTF">2017-12-27T07:14:15Z</dcterms:modified>
</cp:coreProperties>
</file>